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4" autoAdjust="0"/>
  </p:normalViewPr>
  <p:slideViewPr>
    <p:cSldViewPr snapToGrid="0">
      <p:cViewPr varScale="1">
        <p:scale>
          <a:sx n="111" d="100"/>
          <a:sy n="111" d="100"/>
        </p:scale>
        <p:origin x="53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91CCD-3E7F-4634-AD9A-AA2FECB4FB1D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5A9E6-89AD-453D-91D6-0A328B2E8A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0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5A9E6-89AD-453D-91D6-0A328B2E8A3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867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E5A9E6-89AD-453D-91D6-0A328B2E8A3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726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91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52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70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02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7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35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07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59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00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13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897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B0343-1D47-4333-BF81-315EA9EA630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26A04-A9EE-4E1B-9044-1BB16053ED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06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ixabay.com/de/h%C3%A4nde-h%C3%A4ndesch%C3%BCtteln-begr%C3%BC%C3%9Fung-1025555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telefon-kommunikation-kommunizieren-148955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vgsilh.com/de/ffeb3b/image/1262311.html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schult%C3%BCte-retour-%C3%A0-l-%C3%A9cole-formation-2604346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hand-hands-handshake-contract-1311786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ensa@zweckverband-jugendarbeit.d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pxhere.com/de/photo/766269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1864280"/>
            <a:ext cx="10815461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4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48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4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Herzlich Willkommen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an der Grundschule Petershausen!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Grafi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918" y="2321481"/>
            <a:ext cx="3690187" cy="229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eck 7"/>
          <p:cNvSpPr/>
          <p:nvPr/>
        </p:nvSpPr>
        <p:spPr>
          <a:xfrm>
            <a:off x="1612669" y="3234651"/>
            <a:ext cx="6200436" cy="267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sz="32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www.grundschule-petershausen.de</a:t>
            </a:r>
            <a:endParaRPr lang="de-D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73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19509" y="621103"/>
            <a:ext cx="9092241" cy="600645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Begrüßung: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Frau Neubert (Konrektorin) und Frau Wolff (Rektorin); Förderverein, Elternbeirat, Frau Ritter (Busbeauftragte); Frau Richter, Frau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Gonnert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Zweckverband/Fokus Jugend: Frau Rieger, Frau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Hasa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JAS: Frau Elshani;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„Der Ernst des Lebens“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(Buch) – Frau Neubert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Bus-Training: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Infos→ Montag, 15.09. vormittags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Förderverein:</a:t>
            </a:r>
            <a:r>
              <a:rPr lang="de-DE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Infos;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Elternbeirat:</a:t>
            </a:r>
            <a:r>
              <a:rPr lang="de-DE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Aufgaben des Elternbeirats; Kontaktaufnahme; Neuwahl im Herbst;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Allgemeine Informationen und Fragen; </a:t>
            </a: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JAS;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Stundentafel der Grundschule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(1.Klasse):  24 Schulstunden: Deutsch= Lesen + Schreiben, Mathematik, HSU, Kunst, Musik, Sport, Religion/Ethik, Werken und Gestalten, Förderung (für ganze Klasse); Ganztag anders – Infos später; Klassenlehrkraft + Fachlehrkräfte;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Unterrichtszeiten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8.15 Uhr bis 11.25/12.30/13.15 Uhr; ab 7.30 Uhr Morgenbetreuung nach Anmeldung möglich (Anmeldeformular folgt); Ganztag andere Zeiten; 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Klassenbildung: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Kriterien; </a:t>
            </a:r>
            <a:r>
              <a:rPr lang="de-DE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Klassenlisten hängen in der Aula in der letzten Ferienwoche am Donnerstag, 11.09. von 8.30 – 12.00 Uhr aus; </a:t>
            </a:r>
            <a:r>
              <a:rPr lang="de-DE" b="1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Klassen (eine davon Ganztag); alle Klassen haben Schülerzahl von 24-26;</a:t>
            </a:r>
            <a:endParaRPr lang="de-DE" b="1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Materialliste finden Sie auf der Homepage und hier in Papierform später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Infos  und Fragen im Anschluss; 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Mittagsbetreuung und Hort; </a:t>
            </a:r>
            <a:r>
              <a:rPr lang="de-DE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Tagesablauf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Ihres Kindes; wichtige Infos dazu;</a:t>
            </a:r>
            <a:endParaRPr lang="de-D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F7764F9-138A-4C80-9648-832F5440A1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967302" y="0"/>
            <a:ext cx="1423349" cy="100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2398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AD4EC04-8A6A-4AD9-89CD-F7A2BFB0AA20}"/>
              </a:ext>
            </a:extLst>
          </p:cNvPr>
          <p:cNvSpPr txBox="1"/>
          <p:nvPr/>
        </p:nvSpPr>
        <p:spPr>
          <a:xfrm>
            <a:off x="829559" y="622169"/>
            <a:ext cx="9860437" cy="6862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de-DE" sz="2400" u="sng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de-DE" sz="2400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„Schulmanager“ </a:t>
            </a:r>
            <a:r>
              <a:rPr lang="de-DE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ist ein Verwaltungssystem für den Austausch zwischen Schule und Eltern: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 erhalten zu Beginn des Schuljahres eine Info bezüglich Datenschutz; es liegt ein Vertrag zwischen der Firma Schulmanager und der Grundschule Petershausen vor und eine Auftragsverarbeitungsvereinbarung; wenn Sie das nicht möchten, erhalten Sie Infos in Papierform; es </a:t>
            </a:r>
            <a:r>
              <a:rPr lang="de-DE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erleichtert jedoch wesentlich den Informationsfluss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zwischen Schule und Eltern; in diesem Schuljahr haben alle Eltern eingewilligt und sind über den Schulmanager erreichbar;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de-DE" sz="2000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Darüber laufen</a:t>
            </a:r>
            <a:r>
              <a:rPr lang="de-DE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Emails, Elternbriefe, Krankmeldungen Ihre Kindes, Zahlungsabwicklungen (z.B. </a:t>
            </a:r>
            <a:r>
              <a:rPr lang="de-DE" sz="20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Werkgeld</a:t>
            </a:r>
            <a:r>
              <a:rPr lang="de-DE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etc.)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Email-Adressen überprüfen; Anmelde-Code wird Anfang September (ab dem 08.09.) verschickt; es wird nur ein Hauptansprechpartner zunächst angeschrieben; Sie können uns zu Beginn des Schuljahres (bitte erst dann!) eine Email schreiben, wenn Sie eine weitere Adresse aufnehmen möchten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ABER WICHTIG: Bitte denken Sie immer daran, uns bei Wechsel der Email-Adressen zu informieren!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allen Fragen dürfen Sie uns auch gerne im Schulbüro dazu anrufen!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Quelle für diese </a:t>
            </a:r>
            <a:r>
              <a:rPr lang="de-DE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Powerpoint</a:t>
            </a:r>
            <a:r>
              <a:rPr lang="de-D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Eingefügte Bilder aus</a:t>
            </a:r>
            <a:r>
              <a:rPr lang="de-DE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D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de-DE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oogle-Bildersuche</a:t>
            </a:r>
            <a:r>
              <a:rPr lang="de-D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8220D5C-CA8C-44CF-8110-AF8EC32B33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8483337" y="5476974"/>
            <a:ext cx="598602" cy="5986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D56FBCD-80F1-40E7-BBB8-AFB3CAB700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1150069" y="235337"/>
            <a:ext cx="868845" cy="77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3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62641" y="419202"/>
            <a:ext cx="10170543" cy="6792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sz="2400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Ablauf erster Schultag</a:t>
            </a:r>
            <a:r>
              <a:rPr lang="de-DE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4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erster Schultag = Dienstag, 16.09. </a:t>
            </a:r>
            <a:endParaRPr lang="de-DE" sz="2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27760">
              <a:lnSpc>
                <a:spcPct val="107000"/>
              </a:lnSpc>
              <a:spcAft>
                <a:spcPts val="0"/>
              </a:spcAft>
            </a:pPr>
            <a:r>
              <a:rPr lang="de-DE" sz="2400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Geplant ist: 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9.00 Uhr Beginn, kleine Begrüßungsfeier in der Turnhalle; danach gehen die Klassen mit der Lehrkraft in die Klasse; Eltern dürfen noch kurz mit; anschließend erste Unterrichtseinheit; gegen 11.00 Uhr ist an diesem Tag Unterrichtsschluss; Sie nehmen Ihr Kind wieder in Empfang;  für Eltern gibt es ein Elterncafé in der Aula;</a:t>
            </a:r>
          </a:p>
          <a:p>
            <a:pPr marL="1127760">
              <a:lnSpc>
                <a:spcPct val="107000"/>
              </a:lnSpc>
              <a:spcAft>
                <a:spcPts val="0"/>
              </a:spcAft>
            </a:pP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27760">
              <a:lnSpc>
                <a:spcPct val="107000"/>
              </a:lnSpc>
              <a:spcAft>
                <a:spcPts val="0"/>
              </a:spcAft>
            </a:pPr>
            <a:r>
              <a:rPr lang="de-DE" sz="2400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Mittwoch, 17.09.:</a:t>
            </a:r>
            <a:r>
              <a:rPr lang="de-DE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Unterricht von 8.15 – 11.25 Uhr (Klassen 1a, 1b, 1c);</a:t>
            </a:r>
          </a:p>
          <a:p>
            <a:pPr marL="1127760">
              <a:lnSpc>
                <a:spcPct val="107000"/>
              </a:lnSpc>
              <a:spcAft>
                <a:spcPts val="0"/>
              </a:spcAft>
            </a:pPr>
            <a:r>
              <a:rPr lang="de-DE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Ganztag noch </a:t>
            </a:r>
            <a:r>
              <a:rPr lang="de-DE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ohne</a:t>
            </a:r>
            <a:r>
              <a:rPr lang="de-DE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Mittagessen und </a:t>
            </a:r>
            <a:r>
              <a:rPr lang="de-DE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ohne </a:t>
            </a:r>
            <a:r>
              <a:rPr lang="de-DE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Nachmittagsbetreuung:</a:t>
            </a:r>
            <a:endParaRPr lang="de-DE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27760">
              <a:lnSpc>
                <a:spcPct val="107000"/>
              </a:lnSpc>
              <a:spcAft>
                <a:spcPts val="0"/>
              </a:spcAft>
            </a:pP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sz="2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Elternabend: Dienstag, </a:t>
            </a:r>
            <a:r>
              <a:rPr lang="de-DE" sz="28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de-DE" sz="2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.09.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sz="2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Unterricht Halbtag erste Woche</a:t>
            </a:r>
            <a:r>
              <a:rPr lang="de-DE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bis 11.25 Uhr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de-DE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Ganzta</a:t>
            </a:r>
            <a:r>
              <a:rPr lang="de-DE" sz="2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de-DE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und Fr mit Essen, aber </a:t>
            </a:r>
            <a:r>
              <a:rPr lang="de-DE" sz="24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ohne</a:t>
            </a:r>
            <a:r>
              <a:rPr lang="de-DE" sz="2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Nachmittagsunterricht </a:t>
            </a:r>
            <a:r>
              <a:rPr lang="de-DE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oder Betreuung; Schluss: 12.30 Uhr;</a:t>
            </a:r>
            <a:endParaRPr lang="de-DE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55519CB-ED13-4107-898C-F585338603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322243" y="283589"/>
            <a:ext cx="1982771" cy="99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1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95555" y="802257"/>
            <a:ext cx="9842739" cy="554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DE" sz="3600" i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DANKE FÜR IHRE AUFMERKSAMKEIT!</a:t>
            </a:r>
            <a:r>
              <a:rPr lang="de-DE" sz="36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Wir wünschen Ihnen und Ihren Familien einen wunderbaren Sommer und freuen uns auf Sie und die Kinder im Herbst! Wir hoffen auf eine vertrauensvolle Zusammenarbeit. </a:t>
            </a:r>
            <a:endParaRPr lang="de-DE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DE" sz="36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DE" sz="24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Sie Fragen haben, rufen Sie uns bitte an: 08137/ 9164;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DE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(AB wird abgehört)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DE" sz="24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Ferien-Büroöffnung: Fr, 01.08.und Mo, 04.07.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DE" sz="24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de-DE" sz="24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Woche 08.09.-</a:t>
            </a:r>
            <a:r>
              <a:rPr lang="de-DE" sz="24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12.09</a:t>
            </a:r>
            <a:r>
              <a:rPr lang="de-DE" sz="24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jeweils von 10.00 – 12.00 Uhr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DE" sz="24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de-DE" sz="2400" b="1" i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 weitere Infos getrennt in Halbtag und Ganztag!</a:t>
            </a:r>
            <a:endParaRPr lang="de-DE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2AE7AAF-9C02-4913-8003-D91F4E605B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7950740" y="3205113"/>
            <a:ext cx="1335692" cy="101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98DAF14-0705-4933-BAA2-0B9447A8FB94}"/>
              </a:ext>
            </a:extLst>
          </p:cNvPr>
          <p:cNvSpPr txBox="1"/>
          <p:nvPr/>
        </p:nvSpPr>
        <p:spPr>
          <a:xfrm>
            <a:off x="232528" y="394692"/>
            <a:ext cx="1172694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000" b="1" dirty="0">
                <a:solidFill>
                  <a:srgbClr val="FF0000"/>
                </a:solidFill>
              </a:rPr>
              <a:t>Ganztag 1.Klasse – einige wichtige „Eck-Informationen“ für Sie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2000" u="sng" dirty="0"/>
              <a:t>Unterricht: </a:t>
            </a:r>
            <a:r>
              <a:rPr lang="de-DE" sz="2000" dirty="0"/>
              <a:t>24 Stunden </a:t>
            </a:r>
            <a:r>
              <a:rPr lang="de-DE" sz="2000" dirty="0">
                <a:solidFill>
                  <a:srgbClr val="0070C0"/>
                </a:solidFill>
              </a:rPr>
              <a:t>(D, Ma, HSU etc.) </a:t>
            </a:r>
            <a:r>
              <a:rPr lang="de-DE" sz="2000" dirty="0"/>
              <a:t>+ 12 </a:t>
            </a:r>
            <a:r>
              <a:rPr lang="de-DE" sz="2000" dirty="0">
                <a:solidFill>
                  <a:srgbClr val="0070C0"/>
                </a:solidFill>
              </a:rPr>
              <a:t>Stunden extra </a:t>
            </a:r>
            <a:r>
              <a:rPr lang="de-DE" sz="2000" dirty="0"/>
              <a:t>durch Lehrkräfte (Lernzeit, Differenzierung, Mittagessenszeit, auch Sport möglich) + </a:t>
            </a:r>
            <a:r>
              <a:rPr lang="de-DE" sz="2000" dirty="0">
                <a:solidFill>
                  <a:srgbClr val="00B050"/>
                </a:solidFill>
              </a:rPr>
              <a:t>Stunden durch Koop-Partner („bunte Stunden“, Mittags-Freizeit</a:t>
            </a:r>
            <a:r>
              <a:rPr lang="de-DE" sz="2000" dirty="0"/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2000" dirty="0"/>
              <a:t>Unterrichtszeit: 8.15-15.30 Uhr → 12.30-13.15 Uhr = Mittagessen; 13.15 -14.00 Uhr = Mittags-Freizeit;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      14.00 – 15.30 Uhr Unterrichtseinheit; Freitag endet der Unterricht mit Essen um 13.15 Uhr;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2000" u="sng" dirty="0"/>
              <a:t>Partner im Ganztag ist: </a:t>
            </a:r>
            <a:r>
              <a:rPr lang="de-DE" sz="2000" dirty="0"/>
              <a:t>Zweckverband Jugendarbeit Landkreis Dachau und Fokus Jugend; Ansprechpartnerin im Haus sind Mara Klimmer und Andrea Rieger für Sie;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2000" u="sng" dirty="0"/>
              <a:t>„bunte Stunden“: </a:t>
            </a:r>
            <a:r>
              <a:rPr lang="de-DE" sz="2000" dirty="0"/>
              <a:t>sportliches, soziales, künstlerisches, musikalisches Angebot = zwei Stunden pro Woche, verteilt auf Vormittag oder Nachmittag;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2000" u="sng" dirty="0"/>
              <a:t>Mittagsessenskosten </a:t>
            </a:r>
            <a:r>
              <a:rPr lang="de-DE" sz="2000" dirty="0"/>
              <a:t>werden von „Fokus Jugend“ abgerechnet; Sie erhalten hier einen extra Anmeldezettel mit Zahlungsmodalitäten;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sz="2000" dirty="0"/>
              <a:t>Nach 15.30 Uhr und am Freitag nach 13.15 Uhr können Sie die Anschlussbetreuung kostenpflichtig buchen; ebenso die Ferienzeiten </a:t>
            </a:r>
          </a:p>
          <a:p>
            <a:pPr>
              <a:lnSpc>
                <a:spcPct val="150000"/>
              </a:lnSpc>
            </a:pPr>
            <a:endParaRPr lang="de-DE" sz="20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58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6722153-9C35-470E-A522-57F8DCDDB41B}"/>
              </a:ext>
            </a:extLst>
          </p:cNvPr>
          <p:cNvSpPr txBox="1"/>
          <p:nvPr/>
        </p:nvSpPr>
        <p:spPr>
          <a:xfrm>
            <a:off x="285947" y="202677"/>
            <a:ext cx="1162010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>
                <a:solidFill>
                  <a:srgbClr val="FF0000"/>
                </a:solidFill>
              </a:rPr>
              <a:t>Was uns am Herzen liegt, Ihnen mitgeben zu wollen:</a:t>
            </a:r>
          </a:p>
          <a:p>
            <a:r>
              <a:rPr lang="de-DE" dirty="0"/>
              <a:t>        </a:t>
            </a:r>
            <a:r>
              <a:rPr lang="de-DE" u="sng" dirty="0"/>
              <a:t>Verantwortung der Schule und der Lehrkraft und Verantwortung der Eltern:</a:t>
            </a:r>
          </a:p>
          <a:p>
            <a:r>
              <a:rPr lang="de-DE" dirty="0"/>
              <a:t>	</a:t>
            </a:r>
            <a:r>
              <a:rPr lang="de-DE" dirty="0">
                <a:solidFill>
                  <a:srgbClr val="00B050"/>
                </a:solidFill>
              </a:rPr>
              <a:t>Wir versorgen und unterrichten Ihre Kinder ganztägig bestmöglich und nach allen amtlichen Lehrvorgaben </a:t>
            </a:r>
            <a:r>
              <a:rPr lang="de-DE" dirty="0"/>
              <a:t>mit 	dem zur Verfügung stehenden Personal (das leider auch knapp ist). Wir sorgen </a:t>
            </a:r>
            <a:r>
              <a:rPr lang="de-DE" dirty="0">
                <a:solidFill>
                  <a:srgbClr val="00B050"/>
                </a:solidFill>
              </a:rPr>
              <a:t>für einen rhythmisierenden 	Tagesablauf für die Kinder,</a:t>
            </a:r>
            <a:r>
              <a:rPr lang="de-DE" dirty="0"/>
              <a:t> bei dem sich Lernzeit, Ausgleich, Freizeit abwechseln. Trotzdem ist Ihr Kind im 	Klassenverband mit anderen 22- max. 28 Kindern; in der Mittagspause auch mal mit 40 Kindern zusammen. Wir 	</a:t>
            </a:r>
            <a:r>
              <a:rPr lang="de-DE" dirty="0">
                <a:solidFill>
                  <a:srgbClr val="00B050"/>
                </a:solidFill>
              </a:rPr>
              <a:t>arbeiten multiprofessionell </a:t>
            </a:r>
            <a:r>
              <a:rPr lang="de-DE" dirty="0"/>
              <a:t>mit Schulpsychologen, Sozialpädagogen und auch inklusiv mit Schulbegleitern. </a:t>
            </a:r>
          </a:p>
          <a:p>
            <a:r>
              <a:rPr lang="de-DE" dirty="0"/>
              <a:t>	Wir </a:t>
            </a:r>
            <a:r>
              <a:rPr lang="de-DE" dirty="0">
                <a:solidFill>
                  <a:srgbClr val="FF0000"/>
                </a:solidFill>
              </a:rPr>
              <a:t>sind jedoch keine </a:t>
            </a:r>
            <a:r>
              <a:rPr lang="de-DE" dirty="0"/>
              <a:t>heilpädagogische Tagesstätte, wir haben keine therapeutischen Stunden und wir können 	auch keine Einzel-Nachhilfe leisten. Auch die „Hausaufgabensituation“ ist nie eine „Eins-zu-eins-Situation“ wie 	zuhause, sondern eine Lehrkraft ist für die ganze Gruppe oder bestenfalls für die Hälfte der Gruppe da.</a:t>
            </a:r>
          </a:p>
          <a:p>
            <a:r>
              <a:rPr lang="de-DE" dirty="0"/>
              <a:t>	</a:t>
            </a:r>
            <a:r>
              <a:rPr lang="de-DE" dirty="0">
                <a:solidFill>
                  <a:srgbClr val="0070C0"/>
                </a:solidFill>
              </a:rPr>
              <a:t>Es bleibt in Ihrer Verantwortung einen Blick auf den Lernfortschritt und auch die sozial-emotionale Entwicklung 	Ihres Kindes zu haben.  Bei Defiziten muss auch zuhause gelernt oder gearbeitet werden (Absprache mit 	Lehrkraft und Eltern). </a:t>
            </a:r>
            <a:r>
              <a:rPr lang="de-DE" u="sng" dirty="0">
                <a:solidFill>
                  <a:srgbClr val="0070C0"/>
                </a:solidFill>
              </a:rPr>
              <a:t>Trotz </a:t>
            </a:r>
            <a:r>
              <a:rPr lang="de-DE" dirty="0">
                <a:solidFill>
                  <a:srgbClr val="0070C0"/>
                </a:solidFill>
              </a:rPr>
              <a:t>Ganztag ist man als Eltern nicht komplett von der schulischen Lernverantwortung 	befreit! Und ja – bei vielen Kindern kommt es auch einmal zu „Reibereien“ – auch das </a:t>
            </a:r>
            <a:r>
              <a:rPr lang="de-DE" u="sng" dirty="0">
                <a:solidFill>
                  <a:srgbClr val="0070C0"/>
                </a:solidFill>
              </a:rPr>
              <a:t>Soziale Miteinander ist ein </a:t>
            </a:r>
            <a:r>
              <a:rPr lang="de-DE" dirty="0">
                <a:solidFill>
                  <a:srgbClr val="0070C0"/>
                </a:solidFill>
              </a:rPr>
              <a:t>	</a:t>
            </a:r>
            <a:r>
              <a:rPr lang="de-DE" u="sng" dirty="0">
                <a:solidFill>
                  <a:srgbClr val="0070C0"/>
                </a:solidFill>
              </a:rPr>
              <a:t>Lernfeld! → Geduld </a:t>
            </a:r>
          </a:p>
          <a:p>
            <a:r>
              <a:rPr lang="de-DE" dirty="0"/>
              <a:t>	</a:t>
            </a:r>
            <a:r>
              <a:rPr lang="de-DE" dirty="0">
                <a:solidFill>
                  <a:srgbClr val="0070C0"/>
                </a:solidFill>
              </a:rPr>
              <a:t>Empfehlung:	</a:t>
            </a:r>
            <a:r>
              <a:rPr lang="de-DE" dirty="0"/>
              <a:t>- Fragen Sie täglich nach, was gelernt wurde! Was hat Ihr Kind heute in der Schule erlebt?</a:t>
            </a:r>
          </a:p>
          <a:p>
            <a:r>
              <a:rPr lang="de-DE" dirty="0"/>
              <a:t>		      	- Schauen Sie täglich in den Ranzen Ihres Kindes!</a:t>
            </a:r>
          </a:p>
          <a:p>
            <a:r>
              <a:rPr lang="de-DE" dirty="0"/>
              <a:t>		    	- Die Lehrkräfte arbeiten mit einem Mitteilungsheft für Sie und mit wöchentlichen 				  Rückmeldungen!  Schauen Sie hier zuverlässig nach!</a:t>
            </a:r>
          </a:p>
          <a:p>
            <a:r>
              <a:rPr lang="de-DE" dirty="0"/>
              <a:t>		      	 - Bleiben Sie im Gespräch mit den Lehrkräften! Nutzen Sie telefonische Sprechstunden und 			   auch die Präsenzsprechstunden und Elternabende!	</a:t>
            </a:r>
          </a:p>
          <a:p>
            <a:r>
              <a:rPr lang="de-DE" dirty="0"/>
              <a:t>		      	 - Bei Fragen und Problemen arbeiten Sie vertrauensvoll mit uns zusammen.</a:t>
            </a:r>
          </a:p>
          <a:p>
            <a:r>
              <a:rPr lang="de-DE" i="1" dirty="0">
                <a:solidFill>
                  <a:srgbClr val="FF0000"/>
                </a:solidFill>
              </a:rPr>
              <a:t>Wir wünschen Ihnen und Ihrem Kind ein gutes Hineinkommen in den Schulalltag!   </a:t>
            </a:r>
            <a:endParaRPr lang="de-DE" u="sng" dirty="0"/>
          </a:p>
          <a:p>
            <a:endParaRPr lang="de-DE" u="sng" dirty="0"/>
          </a:p>
        </p:txBody>
      </p:sp>
      <p:sp>
        <p:nvSpPr>
          <p:cNvPr id="3" name="Herz 2">
            <a:extLst>
              <a:ext uri="{FF2B5EF4-FFF2-40B4-BE49-F238E27FC236}">
                <a16:creationId xmlns:a16="http://schemas.microsoft.com/office/drawing/2014/main" id="{505A7EBB-2AD2-4B95-AF8E-EE789D8C0DCA}"/>
              </a:ext>
            </a:extLst>
          </p:cNvPr>
          <p:cNvSpPr/>
          <p:nvPr/>
        </p:nvSpPr>
        <p:spPr>
          <a:xfrm>
            <a:off x="457199" y="6014300"/>
            <a:ext cx="386499" cy="254524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08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FB6AE89-FA03-4562-8770-BDD9E6DC7AFD}"/>
              </a:ext>
            </a:extLst>
          </p:cNvPr>
          <p:cNvSpPr txBox="1"/>
          <p:nvPr/>
        </p:nvSpPr>
        <p:spPr>
          <a:xfrm>
            <a:off x="490194" y="405353"/>
            <a:ext cx="1157611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>
                <a:solidFill>
                  <a:srgbClr val="FF0000"/>
                </a:solidFill>
              </a:rPr>
              <a:t>Vertragliches:</a:t>
            </a:r>
          </a:p>
          <a:p>
            <a:r>
              <a:rPr lang="de-DE" dirty="0"/>
              <a:t>-Ganztagesverträge von schulischer Seite (Bestätigung, dass Ihr Kind im Ganztag ist) werden Ihnen in den ersten Schultagen ausgehändigt; </a:t>
            </a:r>
          </a:p>
          <a:p>
            <a:r>
              <a:rPr lang="de-DE" dirty="0"/>
              <a:t>-Voraussetzung für den Besuch des Ganztages ist beiderseitiges Vertrauen und Zusammenarbeit; auch die Zahlungsmodalitäten müssen reibungslos Ihrerseits verlaufen (Bezahlung für Mittagessen und Anschlussbetreuung).</a:t>
            </a:r>
          </a:p>
          <a:p>
            <a:r>
              <a:rPr lang="de-DE" dirty="0"/>
              <a:t>-Eine Versetzung in eine Halbtagesklasse ist möglich in Absprache (z.B. aus pädagogischen Gründen). Der Ganztag ist ein „freiwilliges“ Angebot und </a:t>
            </a:r>
            <a:r>
              <a:rPr lang="de-DE" u="sng" dirty="0"/>
              <a:t>kann von BEIDEN Seiten </a:t>
            </a:r>
            <a:r>
              <a:rPr lang="de-DE" dirty="0"/>
              <a:t>gekündigt werden.</a:t>
            </a:r>
          </a:p>
          <a:p>
            <a:endParaRPr lang="de-DE" b="1" u="sng" dirty="0"/>
          </a:p>
          <a:p>
            <a:r>
              <a:rPr lang="de-DE" b="1" u="sng" dirty="0">
                <a:solidFill>
                  <a:srgbClr val="FF0000"/>
                </a:solidFill>
              </a:rPr>
              <a:t>Mittagessen  </a:t>
            </a:r>
            <a:r>
              <a:rPr lang="de-DE" dirty="0">
                <a:solidFill>
                  <a:srgbClr val="FF0000"/>
                </a:solidFill>
              </a:rPr>
              <a:t>→ </a:t>
            </a:r>
            <a:r>
              <a:rPr lang="fi-FI" dirty="0">
                <a:solidFill>
                  <a:srgbClr val="FF0000"/>
                </a:solidFill>
              </a:rPr>
              <a:t>Mensa Haimhausen: </a:t>
            </a:r>
            <a:r>
              <a:rPr lang="fi-FI" dirty="0">
                <a:solidFill>
                  <a:srgbClr val="FF0000"/>
                </a:solidFill>
                <a:hlinkClick r:id="rId3"/>
              </a:rPr>
              <a:t>mensa@zweckverband-jugendarbeit.de</a:t>
            </a:r>
            <a:r>
              <a:rPr lang="fi-FI" dirty="0">
                <a:solidFill>
                  <a:srgbClr val="FF0000"/>
                </a:solidFill>
              </a:rPr>
              <a:t> 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FF0000"/>
                </a:solidFill>
              </a:rPr>
              <a:t>(Mensa Petershausen und Haimhausen arbeiten zusammen)</a:t>
            </a:r>
          </a:p>
          <a:p>
            <a:r>
              <a:rPr lang="fi-FI" dirty="0"/>
              <a:t>-Es wird </a:t>
            </a:r>
            <a:r>
              <a:rPr lang="fi-FI" u="sng" dirty="0"/>
              <a:t>täglich frisch gekocht </a:t>
            </a:r>
            <a:r>
              <a:rPr lang="fi-FI" dirty="0"/>
              <a:t>mit wechselndem saisonalem, regionalem Angebot.</a:t>
            </a:r>
            <a:endParaRPr lang="de-DE" dirty="0"/>
          </a:p>
          <a:p>
            <a:r>
              <a:rPr lang="de-DE" dirty="0"/>
              <a:t>-Die Kinder erhalten jeweils </a:t>
            </a:r>
            <a:r>
              <a:rPr lang="de-DE" u="sng" dirty="0"/>
              <a:t>Brot und Salat </a:t>
            </a:r>
            <a:r>
              <a:rPr lang="de-DE" dirty="0"/>
              <a:t>(vom </a:t>
            </a:r>
            <a:r>
              <a:rPr lang="de-DE" u="sng" dirty="0"/>
              <a:t>Buffet</a:t>
            </a:r>
            <a:r>
              <a:rPr lang="de-DE" dirty="0"/>
              <a:t> zum selbst nehmen), ein </a:t>
            </a:r>
            <a:r>
              <a:rPr lang="de-DE" u="sng" dirty="0"/>
              <a:t>warmes Essen</a:t>
            </a:r>
            <a:r>
              <a:rPr lang="de-DE" dirty="0"/>
              <a:t>, das täglich wechselt und </a:t>
            </a:r>
            <a:r>
              <a:rPr lang="de-DE" u="sng" dirty="0"/>
              <a:t>eine Nachspeise </a:t>
            </a:r>
            <a:r>
              <a:rPr lang="de-DE" dirty="0"/>
              <a:t>(Jogurt, Pudding, Obst o.ä.). Sollte Ihr Kind Nahrungsmittelunverträglichkeiten haben, können Sie sich mit dem Mensateam in Verbindung setzen, Ihr Kind erhält dann jeweils eine „Extra-Portion“. </a:t>
            </a:r>
            <a:r>
              <a:rPr lang="de-DE" u="sng" dirty="0"/>
              <a:t>Die ganze Klasse geht zusammen </a:t>
            </a:r>
            <a:r>
              <a:rPr lang="de-DE" dirty="0"/>
              <a:t>mit einer Betreuungsperson zum Mittagessen. Die </a:t>
            </a:r>
            <a:r>
              <a:rPr lang="de-DE" u="sng" dirty="0"/>
              <a:t>Kinder decken den Tisch selbst und räumen auch ab</a:t>
            </a:r>
            <a:r>
              <a:rPr lang="de-DE" dirty="0"/>
              <a:t>.</a:t>
            </a:r>
          </a:p>
          <a:p>
            <a:r>
              <a:rPr lang="de-DE" u="sng" dirty="0"/>
              <a:t>Wichtig: </a:t>
            </a:r>
            <a:r>
              <a:rPr lang="de-DE" dirty="0"/>
              <a:t>Jedes Kind sollte die </a:t>
            </a:r>
            <a:r>
              <a:rPr lang="de-DE" u="sng" dirty="0"/>
              <a:t>Speisen zumindest probieren</a:t>
            </a:r>
            <a:r>
              <a:rPr lang="de-DE" dirty="0"/>
              <a:t>! Ein gesittetes Essen gehört dazu! Das Kind sollte nicht generell die Speisen ablehnen und sich aufgeschlossen zeigen  - dies wäre z.B. auch eine Überlegung, ob der Ganztag die richtige Schulform ist! </a:t>
            </a:r>
          </a:p>
          <a:p>
            <a:pPr marL="285750" indent="-285750">
              <a:buFontTx/>
              <a:buChar char="-"/>
            </a:pPr>
            <a:r>
              <a:rPr lang="de-DE" dirty="0"/>
              <a:t>Kosten pro Essen: rund 5,50 € (umgerechnet auf Schultage und 11 Monate)</a:t>
            </a:r>
          </a:p>
          <a:p>
            <a:pPr marL="285750" indent="-285750">
              <a:buFontTx/>
              <a:buChar char="-"/>
            </a:pPr>
            <a:r>
              <a:rPr lang="de-DE" dirty="0"/>
              <a:t>Pauschalbetrag: bei Krankheit erfolgt KEINE Rückerstattung; Sie könnten sich an der Mensa das Essen für diesen Krankheitstag abholen;</a:t>
            </a:r>
          </a:p>
          <a:p>
            <a:r>
              <a:rPr lang="de-DE" b="1" dirty="0">
                <a:solidFill>
                  <a:srgbClr val="FF0000"/>
                </a:solidFill>
              </a:rPr>
              <a:t>Nun noch Infos zu den Verträgen vom Kooperationspartner! </a:t>
            </a: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Verträge ab nächster Woche auf der Homepage!</a:t>
            </a:r>
            <a:endParaRPr lang="de-DE" b="1" dirty="0">
              <a:solidFill>
                <a:srgbClr val="FF0000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3CBC2C9-8F4B-43DB-B27D-B52F7F4292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8321681" y="2224725"/>
            <a:ext cx="1579826" cy="105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Office PowerPoint</Application>
  <PresentationFormat>Breitbild</PresentationFormat>
  <Paragraphs>86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Verwaltung</dc:creator>
  <cp:lastModifiedBy>Verwaltung</cp:lastModifiedBy>
  <cp:revision>69</cp:revision>
  <dcterms:created xsi:type="dcterms:W3CDTF">2021-06-29T13:09:24Z</dcterms:created>
  <dcterms:modified xsi:type="dcterms:W3CDTF">2025-07-01T07:05:29Z</dcterms:modified>
</cp:coreProperties>
</file>