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64" r:id="rId6"/>
    <p:sldId id="265" r:id="rId7"/>
    <p:sldId id="259" r:id="rId8"/>
    <p:sldId id="260" r:id="rId9"/>
    <p:sldId id="266" r:id="rId10"/>
    <p:sldId id="261" r:id="rId11"/>
    <p:sldId id="263" r:id="rId12"/>
    <p:sldId id="262"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E2ABBF-C2E4-422D-A258-CEF682F8929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CC74AA9-57E7-4701-99D2-47CD7DB72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E98B969-DEF7-4E03-861A-2BB8C88128A6}"/>
              </a:ext>
            </a:extLst>
          </p:cNvPr>
          <p:cNvSpPr>
            <a:spLocks noGrp="1"/>
          </p:cNvSpPr>
          <p:nvPr>
            <p:ph type="dt" sz="half" idx="10"/>
          </p:nvPr>
        </p:nvSpPr>
        <p:spPr/>
        <p:txBody>
          <a:bodyPr/>
          <a:lstStyle/>
          <a:p>
            <a:fld id="{C0DCF4BD-4BAC-44D2-B1BE-C3F70C03A567}" type="datetimeFigureOut">
              <a:rPr lang="de-DE" smtClean="0"/>
              <a:t>01.02.2026</a:t>
            </a:fld>
            <a:endParaRPr lang="de-DE"/>
          </a:p>
        </p:txBody>
      </p:sp>
      <p:sp>
        <p:nvSpPr>
          <p:cNvPr id="5" name="Fußzeilenplatzhalter 4">
            <a:extLst>
              <a:ext uri="{FF2B5EF4-FFF2-40B4-BE49-F238E27FC236}">
                <a16:creationId xmlns:a16="http://schemas.microsoft.com/office/drawing/2014/main" id="{63A7B1AF-7D7F-414E-BD61-2E5594E691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11E75C-5F2F-41EB-B8F7-687361D8A136}"/>
              </a:ext>
            </a:extLst>
          </p:cNvPr>
          <p:cNvSpPr>
            <a:spLocks noGrp="1"/>
          </p:cNvSpPr>
          <p:nvPr>
            <p:ph type="sldNum" sz="quarter" idx="12"/>
          </p:nvPr>
        </p:nvSpPr>
        <p:spPr/>
        <p:txBody>
          <a:bodyPr/>
          <a:lstStyle/>
          <a:p>
            <a:fld id="{D4BE3223-691E-4618-9857-AD66C74B3F5C}" type="slidenum">
              <a:rPr lang="de-DE" smtClean="0"/>
              <a:t>‹Nr.›</a:t>
            </a:fld>
            <a:endParaRPr lang="de-DE"/>
          </a:p>
        </p:txBody>
      </p:sp>
    </p:spTree>
    <p:extLst>
      <p:ext uri="{BB962C8B-B14F-4D97-AF65-F5344CB8AC3E}">
        <p14:creationId xmlns:p14="http://schemas.microsoft.com/office/powerpoint/2010/main" val="428924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45572D-68A4-4466-9AF5-C2D9727C889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98599B7-F0BE-4DEA-BE9E-DEC8CEA132A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AAFDA90-35C2-4A8E-A1B7-BB35ABFFD3B9}"/>
              </a:ext>
            </a:extLst>
          </p:cNvPr>
          <p:cNvSpPr>
            <a:spLocks noGrp="1"/>
          </p:cNvSpPr>
          <p:nvPr>
            <p:ph type="dt" sz="half" idx="10"/>
          </p:nvPr>
        </p:nvSpPr>
        <p:spPr/>
        <p:txBody>
          <a:bodyPr/>
          <a:lstStyle/>
          <a:p>
            <a:fld id="{C0DCF4BD-4BAC-44D2-B1BE-C3F70C03A567}" type="datetimeFigureOut">
              <a:rPr lang="de-DE" smtClean="0"/>
              <a:t>01.02.2026</a:t>
            </a:fld>
            <a:endParaRPr lang="de-DE"/>
          </a:p>
        </p:txBody>
      </p:sp>
      <p:sp>
        <p:nvSpPr>
          <p:cNvPr id="5" name="Fußzeilenplatzhalter 4">
            <a:extLst>
              <a:ext uri="{FF2B5EF4-FFF2-40B4-BE49-F238E27FC236}">
                <a16:creationId xmlns:a16="http://schemas.microsoft.com/office/drawing/2014/main" id="{ED24A8D2-872E-41F8-8AAF-132762539FD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F441108-4F8B-42FE-86F9-24D7E78F8D3F}"/>
              </a:ext>
            </a:extLst>
          </p:cNvPr>
          <p:cNvSpPr>
            <a:spLocks noGrp="1"/>
          </p:cNvSpPr>
          <p:nvPr>
            <p:ph type="sldNum" sz="quarter" idx="12"/>
          </p:nvPr>
        </p:nvSpPr>
        <p:spPr/>
        <p:txBody>
          <a:bodyPr/>
          <a:lstStyle/>
          <a:p>
            <a:fld id="{D4BE3223-691E-4618-9857-AD66C74B3F5C}" type="slidenum">
              <a:rPr lang="de-DE" smtClean="0"/>
              <a:t>‹Nr.›</a:t>
            </a:fld>
            <a:endParaRPr lang="de-DE"/>
          </a:p>
        </p:txBody>
      </p:sp>
    </p:spTree>
    <p:extLst>
      <p:ext uri="{BB962C8B-B14F-4D97-AF65-F5344CB8AC3E}">
        <p14:creationId xmlns:p14="http://schemas.microsoft.com/office/powerpoint/2010/main" val="3730874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9FA24BF-5BCF-4254-A5AE-524A7F925EE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5AE9852-6623-4015-8F72-E87C2A97908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F77E10D-8BC2-4DC0-A8AD-DB0AB8B17492}"/>
              </a:ext>
            </a:extLst>
          </p:cNvPr>
          <p:cNvSpPr>
            <a:spLocks noGrp="1"/>
          </p:cNvSpPr>
          <p:nvPr>
            <p:ph type="dt" sz="half" idx="10"/>
          </p:nvPr>
        </p:nvSpPr>
        <p:spPr/>
        <p:txBody>
          <a:bodyPr/>
          <a:lstStyle/>
          <a:p>
            <a:fld id="{C0DCF4BD-4BAC-44D2-B1BE-C3F70C03A567}" type="datetimeFigureOut">
              <a:rPr lang="de-DE" smtClean="0"/>
              <a:t>01.02.2026</a:t>
            </a:fld>
            <a:endParaRPr lang="de-DE"/>
          </a:p>
        </p:txBody>
      </p:sp>
      <p:sp>
        <p:nvSpPr>
          <p:cNvPr id="5" name="Fußzeilenplatzhalter 4">
            <a:extLst>
              <a:ext uri="{FF2B5EF4-FFF2-40B4-BE49-F238E27FC236}">
                <a16:creationId xmlns:a16="http://schemas.microsoft.com/office/drawing/2014/main" id="{1EFFFFBC-624E-4132-80ED-0B95BBD271E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A13A593-877D-4B0F-9DC2-54A824089625}"/>
              </a:ext>
            </a:extLst>
          </p:cNvPr>
          <p:cNvSpPr>
            <a:spLocks noGrp="1"/>
          </p:cNvSpPr>
          <p:nvPr>
            <p:ph type="sldNum" sz="quarter" idx="12"/>
          </p:nvPr>
        </p:nvSpPr>
        <p:spPr/>
        <p:txBody>
          <a:bodyPr/>
          <a:lstStyle/>
          <a:p>
            <a:fld id="{D4BE3223-691E-4618-9857-AD66C74B3F5C}" type="slidenum">
              <a:rPr lang="de-DE" smtClean="0"/>
              <a:t>‹Nr.›</a:t>
            </a:fld>
            <a:endParaRPr lang="de-DE"/>
          </a:p>
        </p:txBody>
      </p:sp>
    </p:spTree>
    <p:extLst>
      <p:ext uri="{BB962C8B-B14F-4D97-AF65-F5344CB8AC3E}">
        <p14:creationId xmlns:p14="http://schemas.microsoft.com/office/powerpoint/2010/main" val="265132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08F08-8B6B-450C-9998-61173A8508A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E1B0920-F457-483B-8325-1398DEED61F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F3FB87A-B596-465D-BBEF-AFC336F1B43A}"/>
              </a:ext>
            </a:extLst>
          </p:cNvPr>
          <p:cNvSpPr>
            <a:spLocks noGrp="1"/>
          </p:cNvSpPr>
          <p:nvPr>
            <p:ph type="dt" sz="half" idx="10"/>
          </p:nvPr>
        </p:nvSpPr>
        <p:spPr/>
        <p:txBody>
          <a:bodyPr/>
          <a:lstStyle/>
          <a:p>
            <a:fld id="{C0DCF4BD-4BAC-44D2-B1BE-C3F70C03A567}" type="datetimeFigureOut">
              <a:rPr lang="de-DE" smtClean="0"/>
              <a:t>01.02.2026</a:t>
            </a:fld>
            <a:endParaRPr lang="de-DE"/>
          </a:p>
        </p:txBody>
      </p:sp>
      <p:sp>
        <p:nvSpPr>
          <p:cNvPr id="5" name="Fußzeilenplatzhalter 4">
            <a:extLst>
              <a:ext uri="{FF2B5EF4-FFF2-40B4-BE49-F238E27FC236}">
                <a16:creationId xmlns:a16="http://schemas.microsoft.com/office/drawing/2014/main" id="{743DAA3A-7A6F-485A-AE1B-73A4FD2D269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8CECC5A-353C-4507-9559-40A2B228E2C0}"/>
              </a:ext>
            </a:extLst>
          </p:cNvPr>
          <p:cNvSpPr>
            <a:spLocks noGrp="1"/>
          </p:cNvSpPr>
          <p:nvPr>
            <p:ph type="sldNum" sz="quarter" idx="12"/>
          </p:nvPr>
        </p:nvSpPr>
        <p:spPr/>
        <p:txBody>
          <a:bodyPr/>
          <a:lstStyle/>
          <a:p>
            <a:fld id="{D4BE3223-691E-4618-9857-AD66C74B3F5C}" type="slidenum">
              <a:rPr lang="de-DE" smtClean="0"/>
              <a:t>‹Nr.›</a:t>
            </a:fld>
            <a:endParaRPr lang="de-DE"/>
          </a:p>
        </p:txBody>
      </p:sp>
    </p:spTree>
    <p:extLst>
      <p:ext uri="{BB962C8B-B14F-4D97-AF65-F5344CB8AC3E}">
        <p14:creationId xmlns:p14="http://schemas.microsoft.com/office/powerpoint/2010/main" val="240468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3FD2C-5732-4523-9AC9-4AC8EFE322D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2798092-D777-4DEE-880A-5BF0BBD51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53EB34B-CB31-426D-B067-02F268B33139}"/>
              </a:ext>
            </a:extLst>
          </p:cNvPr>
          <p:cNvSpPr>
            <a:spLocks noGrp="1"/>
          </p:cNvSpPr>
          <p:nvPr>
            <p:ph type="dt" sz="half" idx="10"/>
          </p:nvPr>
        </p:nvSpPr>
        <p:spPr/>
        <p:txBody>
          <a:bodyPr/>
          <a:lstStyle/>
          <a:p>
            <a:fld id="{C0DCF4BD-4BAC-44D2-B1BE-C3F70C03A567}" type="datetimeFigureOut">
              <a:rPr lang="de-DE" smtClean="0"/>
              <a:t>01.02.2026</a:t>
            </a:fld>
            <a:endParaRPr lang="de-DE"/>
          </a:p>
        </p:txBody>
      </p:sp>
      <p:sp>
        <p:nvSpPr>
          <p:cNvPr id="5" name="Fußzeilenplatzhalter 4">
            <a:extLst>
              <a:ext uri="{FF2B5EF4-FFF2-40B4-BE49-F238E27FC236}">
                <a16:creationId xmlns:a16="http://schemas.microsoft.com/office/drawing/2014/main" id="{3F733FDE-BAA3-46AE-B6EC-02FA52F317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7F007F-BF0E-4470-A5C9-BB3BC98895A1}"/>
              </a:ext>
            </a:extLst>
          </p:cNvPr>
          <p:cNvSpPr>
            <a:spLocks noGrp="1"/>
          </p:cNvSpPr>
          <p:nvPr>
            <p:ph type="sldNum" sz="quarter" idx="12"/>
          </p:nvPr>
        </p:nvSpPr>
        <p:spPr/>
        <p:txBody>
          <a:bodyPr/>
          <a:lstStyle/>
          <a:p>
            <a:fld id="{D4BE3223-691E-4618-9857-AD66C74B3F5C}" type="slidenum">
              <a:rPr lang="de-DE" smtClean="0"/>
              <a:t>‹Nr.›</a:t>
            </a:fld>
            <a:endParaRPr lang="de-DE"/>
          </a:p>
        </p:txBody>
      </p:sp>
    </p:spTree>
    <p:extLst>
      <p:ext uri="{BB962C8B-B14F-4D97-AF65-F5344CB8AC3E}">
        <p14:creationId xmlns:p14="http://schemas.microsoft.com/office/powerpoint/2010/main" val="343100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81079-743C-4D85-A9B6-D9492F3AF15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CA614F4-3027-4206-AEBE-D2A89FA14C8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FA22119-E32A-4C13-8E98-1796D003611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729AA35-8A05-433C-BFFA-AF0718FBAC46}"/>
              </a:ext>
            </a:extLst>
          </p:cNvPr>
          <p:cNvSpPr>
            <a:spLocks noGrp="1"/>
          </p:cNvSpPr>
          <p:nvPr>
            <p:ph type="dt" sz="half" idx="10"/>
          </p:nvPr>
        </p:nvSpPr>
        <p:spPr/>
        <p:txBody>
          <a:bodyPr/>
          <a:lstStyle/>
          <a:p>
            <a:fld id="{C0DCF4BD-4BAC-44D2-B1BE-C3F70C03A567}" type="datetimeFigureOut">
              <a:rPr lang="de-DE" smtClean="0"/>
              <a:t>01.02.2026</a:t>
            </a:fld>
            <a:endParaRPr lang="de-DE"/>
          </a:p>
        </p:txBody>
      </p:sp>
      <p:sp>
        <p:nvSpPr>
          <p:cNvPr id="6" name="Fußzeilenplatzhalter 5">
            <a:extLst>
              <a:ext uri="{FF2B5EF4-FFF2-40B4-BE49-F238E27FC236}">
                <a16:creationId xmlns:a16="http://schemas.microsoft.com/office/drawing/2014/main" id="{50737A2F-EFC0-4277-B98D-2DF2669B757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F58E19E-3B04-4CFA-B52C-66811D2AB4E5}"/>
              </a:ext>
            </a:extLst>
          </p:cNvPr>
          <p:cNvSpPr>
            <a:spLocks noGrp="1"/>
          </p:cNvSpPr>
          <p:nvPr>
            <p:ph type="sldNum" sz="quarter" idx="12"/>
          </p:nvPr>
        </p:nvSpPr>
        <p:spPr/>
        <p:txBody>
          <a:bodyPr/>
          <a:lstStyle/>
          <a:p>
            <a:fld id="{D4BE3223-691E-4618-9857-AD66C74B3F5C}" type="slidenum">
              <a:rPr lang="de-DE" smtClean="0"/>
              <a:t>‹Nr.›</a:t>
            </a:fld>
            <a:endParaRPr lang="de-DE"/>
          </a:p>
        </p:txBody>
      </p:sp>
    </p:spTree>
    <p:extLst>
      <p:ext uri="{BB962C8B-B14F-4D97-AF65-F5344CB8AC3E}">
        <p14:creationId xmlns:p14="http://schemas.microsoft.com/office/powerpoint/2010/main" val="287951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1A83F-EE8F-4AEB-BFBD-D85C8CF16A3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91BB77-653D-40AC-9A66-EBFDD6AD5F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813EA59-EEBE-4931-B851-5612A45B705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4025BC8-BC16-4598-B8E9-4F3EE667C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1280962-594E-4CD1-956E-18DB87BFA27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56E2BA0-6A63-472A-B543-ADD4B7B3208F}"/>
              </a:ext>
            </a:extLst>
          </p:cNvPr>
          <p:cNvSpPr>
            <a:spLocks noGrp="1"/>
          </p:cNvSpPr>
          <p:nvPr>
            <p:ph type="dt" sz="half" idx="10"/>
          </p:nvPr>
        </p:nvSpPr>
        <p:spPr/>
        <p:txBody>
          <a:bodyPr/>
          <a:lstStyle/>
          <a:p>
            <a:fld id="{C0DCF4BD-4BAC-44D2-B1BE-C3F70C03A567}" type="datetimeFigureOut">
              <a:rPr lang="de-DE" smtClean="0"/>
              <a:t>01.02.2026</a:t>
            </a:fld>
            <a:endParaRPr lang="de-DE"/>
          </a:p>
        </p:txBody>
      </p:sp>
      <p:sp>
        <p:nvSpPr>
          <p:cNvPr id="8" name="Fußzeilenplatzhalter 7">
            <a:extLst>
              <a:ext uri="{FF2B5EF4-FFF2-40B4-BE49-F238E27FC236}">
                <a16:creationId xmlns:a16="http://schemas.microsoft.com/office/drawing/2014/main" id="{09B97357-4C0D-4ACF-A886-A7B990DB301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03F9320-8BD7-4A8A-8B30-F54F1BFD87D1}"/>
              </a:ext>
            </a:extLst>
          </p:cNvPr>
          <p:cNvSpPr>
            <a:spLocks noGrp="1"/>
          </p:cNvSpPr>
          <p:nvPr>
            <p:ph type="sldNum" sz="quarter" idx="12"/>
          </p:nvPr>
        </p:nvSpPr>
        <p:spPr/>
        <p:txBody>
          <a:bodyPr/>
          <a:lstStyle/>
          <a:p>
            <a:fld id="{D4BE3223-691E-4618-9857-AD66C74B3F5C}" type="slidenum">
              <a:rPr lang="de-DE" smtClean="0"/>
              <a:t>‹Nr.›</a:t>
            </a:fld>
            <a:endParaRPr lang="de-DE"/>
          </a:p>
        </p:txBody>
      </p:sp>
    </p:spTree>
    <p:extLst>
      <p:ext uri="{BB962C8B-B14F-4D97-AF65-F5344CB8AC3E}">
        <p14:creationId xmlns:p14="http://schemas.microsoft.com/office/powerpoint/2010/main" val="159783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80BB0-6523-480D-AE71-FB465DB5287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B08577B-EA22-4858-B1FA-17A638D5FD97}"/>
              </a:ext>
            </a:extLst>
          </p:cNvPr>
          <p:cNvSpPr>
            <a:spLocks noGrp="1"/>
          </p:cNvSpPr>
          <p:nvPr>
            <p:ph type="dt" sz="half" idx="10"/>
          </p:nvPr>
        </p:nvSpPr>
        <p:spPr/>
        <p:txBody>
          <a:bodyPr/>
          <a:lstStyle/>
          <a:p>
            <a:fld id="{C0DCF4BD-4BAC-44D2-B1BE-C3F70C03A567}" type="datetimeFigureOut">
              <a:rPr lang="de-DE" smtClean="0"/>
              <a:t>01.02.2026</a:t>
            </a:fld>
            <a:endParaRPr lang="de-DE"/>
          </a:p>
        </p:txBody>
      </p:sp>
      <p:sp>
        <p:nvSpPr>
          <p:cNvPr id="4" name="Fußzeilenplatzhalter 3">
            <a:extLst>
              <a:ext uri="{FF2B5EF4-FFF2-40B4-BE49-F238E27FC236}">
                <a16:creationId xmlns:a16="http://schemas.microsoft.com/office/drawing/2014/main" id="{E7049E13-E994-4224-B812-C6FB1E11A74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080BEB0-4512-4B7F-AEF2-465D7B9502F7}"/>
              </a:ext>
            </a:extLst>
          </p:cNvPr>
          <p:cNvSpPr>
            <a:spLocks noGrp="1"/>
          </p:cNvSpPr>
          <p:nvPr>
            <p:ph type="sldNum" sz="quarter" idx="12"/>
          </p:nvPr>
        </p:nvSpPr>
        <p:spPr/>
        <p:txBody>
          <a:bodyPr/>
          <a:lstStyle/>
          <a:p>
            <a:fld id="{D4BE3223-691E-4618-9857-AD66C74B3F5C}" type="slidenum">
              <a:rPr lang="de-DE" smtClean="0"/>
              <a:t>‹Nr.›</a:t>
            </a:fld>
            <a:endParaRPr lang="de-DE"/>
          </a:p>
        </p:txBody>
      </p:sp>
    </p:spTree>
    <p:extLst>
      <p:ext uri="{BB962C8B-B14F-4D97-AF65-F5344CB8AC3E}">
        <p14:creationId xmlns:p14="http://schemas.microsoft.com/office/powerpoint/2010/main" val="8849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7E62474-E3AD-4DBA-867C-7A4E163F8279}"/>
              </a:ext>
            </a:extLst>
          </p:cNvPr>
          <p:cNvSpPr>
            <a:spLocks noGrp="1"/>
          </p:cNvSpPr>
          <p:nvPr>
            <p:ph type="dt" sz="half" idx="10"/>
          </p:nvPr>
        </p:nvSpPr>
        <p:spPr/>
        <p:txBody>
          <a:bodyPr/>
          <a:lstStyle/>
          <a:p>
            <a:fld id="{C0DCF4BD-4BAC-44D2-B1BE-C3F70C03A567}" type="datetimeFigureOut">
              <a:rPr lang="de-DE" smtClean="0"/>
              <a:t>01.02.2026</a:t>
            </a:fld>
            <a:endParaRPr lang="de-DE"/>
          </a:p>
        </p:txBody>
      </p:sp>
      <p:sp>
        <p:nvSpPr>
          <p:cNvPr id="3" name="Fußzeilenplatzhalter 2">
            <a:extLst>
              <a:ext uri="{FF2B5EF4-FFF2-40B4-BE49-F238E27FC236}">
                <a16:creationId xmlns:a16="http://schemas.microsoft.com/office/drawing/2014/main" id="{9EA8CD7B-7165-4833-9742-55A785264CC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C6713EE-F106-47DC-8A8F-5628451DC9A2}"/>
              </a:ext>
            </a:extLst>
          </p:cNvPr>
          <p:cNvSpPr>
            <a:spLocks noGrp="1"/>
          </p:cNvSpPr>
          <p:nvPr>
            <p:ph type="sldNum" sz="quarter" idx="12"/>
          </p:nvPr>
        </p:nvSpPr>
        <p:spPr/>
        <p:txBody>
          <a:bodyPr/>
          <a:lstStyle/>
          <a:p>
            <a:fld id="{D4BE3223-691E-4618-9857-AD66C74B3F5C}" type="slidenum">
              <a:rPr lang="de-DE" smtClean="0"/>
              <a:t>‹Nr.›</a:t>
            </a:fld>
            <a:endParaRPr lang="de-DE"/>
          </a:p>
        </p:txBody>
      </p:sp>
    </p:spTree>
    <p:extLst>
      <p:ext uri="{BB962C8B-B14F-4D97-AF65-F5344CB8AC3E}">
        <p14:creationId xmlns:p14="http://schemas.microsoft.com/office/powerpoint/2010/main" val="360794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4D5DA-6975-4525-AA40-B0E93D8E739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09BFA90-0222-402F-9632-27E4C06BF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E2E1A07-AE5E-4E5E-BBC3-9215550A6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9DDCDEF-9ACF-4785-9384-A1816149200D}"/>
              </a:ext>
            </a:extLst>
          </p:cNvPr>
          <p:cNvSpPr>
            <a:spLocks noGrp="1"/>
          </p:cNvSpPr>
          <p:nvPr>
            <p:ph type="dt" sz="half" idx="10"/>
          </p:nvPr>
        </p:nvSpPr>
        <p:spPr/>
        <p:txBody>
          <a:bodyPr/>
          <a:lstStyle/>
          <a:p>
            <a:fld id="{C0DCF4BD-4BAC-44D2-B1BE-C3F70C03A567}" type="datetimeFigureOut">
              <a:rPr lang="de-DE" smtClean="0"/>
              <a:t>01.02.2026</a:t>
            </a:fld>
            <a:endParaRPr lang="de-DE"/>
          </a:p>
        </p:txBody>
      </p:sp>
      <p:sp>
        <p:nvSpPr>
          <p:cNvPr id="6" name="Fußzeilenplatzhalter 5">
            <a:extLst>
              <a:ext uri="{FF2B5EF4-FFF2-40B4-BE49-F238E27FC236}">
                <a16:creationId xmlns:a16="http://schemas.microsoft.com/office/drawing/2014/main" id="{507518EF-49F1-4783-940B-433B3100989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4EE906-2A87-41F1-8A8C-C0AA7209660C}"/>
              </a:ext>
            </a:extLst>
          </p:cNvPr>
          <p:cNvSpPr>
            <a:spLocks noGrp="1"/>
          </p:cNvSpPr>
          <p:nvPr>
            <p:ph type="sldNum" sz="quarter" idx="12"/>
          </p:nvPr>
        </p:nvSpPr>
        <p:spPr/>
        <p:txBody>
          <a:bodyPr/>
          <a:lstStyle/>
          <a:p>
            <a:fld id="{D4BE3223-691E-4618-9857-AD66C74B3F5C}" type="slidenum">
              <a:rPr lang="de-DE" smtClean="0"/>
              <a:t>‹Nr.›</a:t>
            </a:fld>
            <a:endParaRPr lang="de-DE"/>
          </a:p>
        </p:txBody>
      </p:sp>
    </p:spTree>
    <p:extLst>
      <p:ext uri="{BB962C8B-B14F-4D97-AF65-F5344CB8AC3E}">
        <p14:creationId xmlns:p14="http://schemas.microsoft.com/office/powerpoint/2010/main" val="314486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81CEA-B6DC-4BFC-8B6A-20DA02ED92E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BC777C2-1354-415F-A9CA-2B3BEF550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C074033-DD24-4630-B617-C85D79E77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8E4D33-16D3-4FAC-A047-C4150BF09AFE}"/>
              </a:ext>
            </a:extLst>
          </p:cNvPr>
          <p:cNvSpPr>
            <a:spLocks noGrp="1"/>
          </p:cNvSpPr>
          <p:nvPr>
            <p:ph type="dt" sz="half" idx="10"/>
          </p:nvPr>
        </p:nvSpPr>
        <p:spPr/>
        <p:txBody>
          <a:bodyPr/>
          <a:lstStyle/>
          <a:p>
            <a:fld id="{C0DCF4BD-4BAC-44D2-B1BE-C3F70C03A567}" type="datetimeFigureOut">
              <a:rPr lang="de-DE" smtClean="0"/>
              <a:t>01.02.2026</a:t>
            </a:fld>
            <a:endParaRPr lang="de-DE"/>
          </a:p>
        </p:txBody>
      </p:sp>
      <p:sp>
        <p:nvSpPr>
          <p:cNvPr id="6" name="Fußzeilenplatzhalter 5">
            <a:extLst>
              <a:ext uri="{FF2B5EF4-FFF2-40B4-BE49-F238E27FC236}">
                <a16:creationId xmlns:a16="http://schemas.microsoft.com/office/drawing/2014/main" id="{367DCC00-8BCA-46D2-A58C-D202DCB22F7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6D83EED-DD72-4203-A4C4-311AD4D176D7}"/>
              </a:ext>
            </a:extLst>
          </p:cNvPr>
          <p:cNvSpPr>
            <a:spLocks noGrp="1"/>
          </p:cNvSpPr>
          <p:nvPr>
            <p:ph type="sldNum" sz="quarter" idx="12"/>
          </p:nvPr>
        </p:nvSpPr>
        <p:spPr/>
        <p:txBody>
          <a:bodyPr/>
          <a:lstStyle/>
          <a:p>
            <a:fld id="{D4BE3223-691E-4618-9857-AD66C74B3F5C}" type="slidenum">
              <a:rPr lang="de-DE" smtClean="0"/>
              <a:t>‹Nr.›</a:t>
            </a:fld>
            <a:endParaRPr lang="de-DE"/>
          </a:p>
        </p:txBody>
      </p:sp>
    </p:spTree>
    <p:extLst>
      <p:ext uri="{BB962C8B-B14F-4D97-AF65-F5344CB8AC3E}">
        <p14:creationId xmlns:p14="http://schemas.microsoft.com/office/powerpoint/2010/main" val="374133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13470BE-F183-42FF-B8E5-74C228B16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8F11205-8877-4B30-842A-5ECD59E74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E821730-891C-4465-962D-BA588B3573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CF4BD-4BAC-44D2-B1BE-C3F70C03A567}" type="datetimeFigureOut">
              <a:rPr lang="de-DE" smtClean="0"/>
              <a:t>01.02.2026</a:t>
            </a:fld>
            <a:endParaRPr lang="de-DE"/>
          </a:p>
        </p:txBody>
      </p:sp>
      <p:sp>
        <p:nvSpPr>
          <p:cNvPr id="5" name="Fußzeilenplatzhalter 4">
            <a:extLst>
              <a:ext uri="{FF2B5EF4-FFF2-40B4-BE49-F238E27FC236}">
                <a16:creationId xmlns:a16="http://schemas.microsoft.com/office/drawing/2014/main" id="{C7C26AB1-6A6F-444C-B1DD-255893434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BDC3027-3FF7-43A9-B0DF-473FBD02E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E3223-691E-4618-9857-AD66C74B3F5C}" type="slidenum">
              <a:rPr lang="de-DE" smtClean="0"/>
              <a:t>‹Nr.›</a:t>
            </a:fld>
            <a:endParaRPr lang="de-DE"/>
          </a:p>
        </p:txBody>
      </p:sp>
    </p:spTree>
    <p:extLst>
      <p:ext uri="{BB962C8B-B14F-4D97-AF65-F5344CB8AC3E}">
        <p14:creationId xmlns:p14="http://schemas.microsoft.com/office/powerpoint/2010/main" val="3749622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1.doc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B920B-CBE2-4401-9A44-C45FBA51E930}"/>
              </a:ext>
            </a:extLst>
          </p:cNvPr>
          <p:cNvSpPr>
            <a:spLocks noGrp="1"/>
          </p:cNvSpPr>
          <p:nvPr>
            <p:ph type="ctrTitle"/>
          </p:nvPr>
        </p:nvSpPr>
        <p:spPr>
          <a:xfrm>
            <a:off x="1524000" y="159798"/>
            <a:ext cx="9144000" cy="3577701"/>
          </a:xfrm>
          <a:solidFill>
            <a:srgbClr val="FFFF00"/>
          </a:solidFill>
        </p:spPr>
        <p:txBody>
          <a:bodyPr>
            <a:normAutofit/>
          </a:bodyPr>
          <a:lstStyle/>
          <a:p>
            <a:r>
              <a:rPr lang="de-DE" b="1" dirty="0">
                <a:solidFill>
                  <a:srgbClr val="0070C0"/>
                </a:solidFill>
              </a:rPr>
              <a:t>Herzlich Willkommen an der Grundschule Petershausen!</a:t>
            </a:r>
            <a:br>
              <a:rPr lang="de-DE" b="1" dirty="0">
                <a:solidFill>
                  <a:srgbClr val="0070C0"/>
                </a:solidFill>
              </a:rPr>
            </a:br>
            <a:br>
              <a:rPr lang="de-DE" b="1" dirty="0">
                <a:solidFill>
                  <a:srgbClr val="0070C0"/>
                </a:solidFill>
              </a:rPr>
            </a:br>
            <a:endParaRPr lang="de-DE" b="1" dirty="0">
              <a:solidFill>
                <a:srgbClr val="0070C0"/>
              </a:solidFill>
            </a:endParaRPr>
          </a:p>
        </p:txBody>
      </p:sp>
      <p:sp>
        <p:nvSpPr>
          <p:cNvPr id="3" name="Untertitel 2">
            <a:extLst>
              <a:ext uri="{FF2B5EF4-FFF2-40B4-BE49-F238E27FC236}">
                <a16:creationId xmlns:a16="http://schemas.microsoft.com/office/drawing/2014/main" id="{B6822B30-D603-4CF0-9AD1-5CA1A3124817}"/>
              </a:ext>
            </a:extLst>
          </p:cNvPr>
          <p:cNvSpPr>
            <a:spLocks noGrp="1"/>
          </p:cNvSpPr>
          <p:nvPr>
            <p:ph type="subTitle" idx="1"/>
          </p:nvPr>
        </p:nvSpPr>
        <p:spPr>
          <a:xfrm>
            <a:off x="1524000" y="2601157"/>
            <a:ext cx="9144000" cy="3577701"/>
          </a:xfrm>
        </p:spPr>
        <p:txBody>
          <a:bodyPr>
            <a:normAutofit/>
          </a:bodyPr>
          <a:lstStyle/>
          <a:p>
            <a:endParaRPr lang="de-DE" sz="4000" dirty="0">
              <a:solidFill>
                <a:schemeClr val="accent2">
                  <a:lumMod val="75000"/>
                </a:schemeClr>
              </a:solidFill>
            </a:endParaRPr>
          </a:p>
          <a:p>
            <a:endParaRPr lang="de-DE" sz="4000" dirty="0">
              <a:solidFill>
                <a:schemeClr val="accent2">
                  <a:lumMod val="75000"/>
                </a:schemeClr>
              </a:solidFill>
            </a:endParaRPr>
          </a:p>
          <a:p>
            <a:r>
              <a:rPr lang="de-DE" sz="4000" dirty="0">
                <a:solidFill>
                  <a:srgbClr val="FF0000"/>
                </a:solidFill>
              </a:rPr>
              <a:t>Elternabend zur Schuleinschreibung 2026</a:t>
            </a:r>
          </a:p>
          <a:p>
            <a:pPr marL="571500" indent="-571500">
              <a:buFontTx/>
              <a:buChar char="-"/>
            </a:pPr>
            <a:r>
              <a:rPr lang="de-DE" sz="2800" dirty="0">
                <a:solidFill>
                  <a:srgbClr val="FF0000"/>
                </a:solidFill>
              </a:rPr>
              <a:t>Alexandra Wolff, Rektorin</a:t>
            </a:r>
          </a:p>
          <a:p>
            <a:pPr marL="571500" indent="-571500">
              <a:buFontTx/>
              <a:buChar char="-"/>
            </a:pPr>
            <a:r>
              <a:rPr lang="de-DE" sz="2800" dirty="0">
                <a:solidFill>
                  <a:srgbClr val="FF0000"/>
                </a:solidFill>
              </a:rPr>
              <a:t>Anja Neubert, Konrektorin;</a:t>
            </a:r>
          </a:p>
          <a:p>
            <a:pPr marL="571500" indent="-571500">
              <a:buFontTx/>
              <a:buChar char="-"/>
            </a:pPr>
            <a:r>
              <a:rPr lang="de-DE" sz="2800" dirty="0">
                <a:solidFill>
                  <a:srgbClr val="FF0000"/>
                </a:solidFill>
              </a:rPr>
              <a:t> Karin Richter, Lehrkraft in 1 und 2</a:t>
            </a:r>
          </a:p>
          <a:p>
            <a:endParaRPr lang="de-DE" sz="3200" dirty="0">
              <a:solidFill>
                <a:schemeClr val="accent2">
                  <a:lumMod val="75000"/>
                </a:schemeClr>
              </a:solidFill>
            </a:endParaRPr>
          </a:p>
          <a:p>
            <a:pPr marL="571500" indent="-571500">
              <a:buFontTx/>
              <a:buChar char="-"/>
            </a:pPr>
            <a:endParaRPr lang="de-DE" sz="4000" dirty="0">
              <a:solidFill>
                <a:schemeClr val="accent2">
                  <a:lumMod val="75000"/>
                </a:schemeClr>
              </a:solidFill>
            </a:endParaRPr>
          </a:p>
        </p:txBody>
      </p:sp>
      <p:pic>
        <p:nvPicPr>
          <p:cNvPr id="4" name="Grafik 3">
            <a:extLst>
              <a:ext uri="{FF2B5EF4-FFF2-40B4-BE49-F238E27FC236}">
                <a16:creationId xmlns:a16="http://schemas.microsoft.com/office/drawing/2014/main" id="{C68E3B73-EB3F-41C0-8767-0401E2811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183" y="2086252"/>
            <a:ext cx="3063494" cy="165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101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B714FCC-3133-408E-9140-F6624C20230A}"/>
              </a:ext>
            </a:extLst>
          </p:cNvPr>
          <p:cNvSpPr txBox="1"/>
          <p:nvPr/>
        </p:nvSpPr>
        <p:spPr>
          <a:xfrm>
            <a:off x="292963" y="328474"/>
            <a:ext cx="11523216" cy="6401753"/>
          </a:xfrm>
          <a:prstGeom prst="rect">
            <a:avLst/>
          </a:prstGeom>
          <a:noFill/>
        </p:spPr>
        <p:txBody>
          <a:bodyPr wrap="square" rtlCol="0">
            <a:spAutoFit/>
          </a:bodyPr>
          <a:lstStyle/>
          <a:p>
            <a:pPr algn="ctr"/>
            <a:r>
              <a:rPr lang="de-DE" sz="3600" b="1" dirty="0">
                <a:ln w="22225">
                  <a:solidFill>
                    <a:schemeClr val="accent2"/>
                  </a:solidFill>
                  <a:prstDash val="solid"/>
                </a:ln>
                <a:solidFill>
                  <a:schemeClr val="accent2">
                    <a:lumMod val="40000"/>
                    <a:lumOff val="60000"/>
                  </a:schemeClr>
                </a:solidFill>
              </a:rPr>
              <a:t>Wie lernen wir Ihr Kind kennen?</a:t>
            </a:r>
          </a:p>
          <a:p>
            <a:r>
              <a:rPr lang="de-DE" sz="3200" dirty="0">
                <a:solidFill>
                  <a:srgbClr val="0070C0"/>
                </a:solidFill>
              </a:rPr>
              <a:t>Warum wichtig?</a:t>
            </a:r>
          </a:p>
          <a:p>
            <a:r>
              <a:rPr lang="de-DE" sz="3200" dirty="0">
                <a:solidFill>
                  <a:srgbClr val="0070C0"/>
                </a:solidFill>
              </a:rPr>
              <a:t>•um mit Ihnen zusammen entscheiden zu können, wann der richtige Zeitpunkt der Einschulung ist</a:t>
            </a:r>
          </a:p>
          <a:p>
            <a:r>
              <a:rPr lang="de-DE" sz="3200" dirty="0">
                <a:solidFill>
                  <a:srgbClr val="0070C0"/>
                </a:solidFill>
              </a:rPr>
              <a:t>•um gezielt zu beraten und zu fördern</a:t>
            </a:r>
          </a:p>
          <a:p>
            <a:endParaRPr lang="de-DE" sz="3200" dirty="0"/>
          </a:p>
          <a:p>
            <a:pPr marL="285750" indent="-285750">
              <a:buFontTx/>
              <a:buChar char="-"/>
            </a:pPr>
            <a:r>
              <a:rPr lang="de-DE" sz="2800" dirty="0"/>
              <a:t>Besuch bei den </a:t>
            </a:r>
            <a:r>
              <a:rPr lang="de-DE" sz="2800" u="sng" dirty="0"/>
              <a:t>Schnupperstunden (Kooperation) mittwochs</a:t>
            </a:r>
            <a:r>
              <a:rPr lang="de-DE" sz="2800" dirty="0"/>
              <a:t> nachmittags</a:t>
            </a:r>
          </a:p>
          <a:p>
            <a:pPr marL="285750" indent="-285750">
              <a:buFontTx/>
              <a:buChar char="-"/>
            </a:pPr>
            <a:r>
              <a:rPr lang="de-DE" sz="2800" dirty="0"/>
              <a:t>Beobachtungen der </a:t>
            </a:r>
            <a:r>
              <a:rPr lang="de-DE" sz="2800" u="sng" dirty="0"/>
              <a:t>Vorkurs-Lehrkraft</a:t>
            </a:r>
          </a:p>
          <a:p>
            <a:pPr marL="285750" indent="-285750">
              <a:buFontTx/>
              <a:buChar char="-"/>
            </a:pPr>
            <a:r>
              <a:rPr lang="de-DE" sz="2800" dirty="0"/>
              <a:t>Evtl. </a:t>
            </a:r>
            <a:r>
              <a:rPr lang="de-DE" sz="2800" u="sng" dirty="0"/>
              <a:t>ein zusätzliches Schulspiel </a:t>
            </a:r>
            <a:r>
              <a:rPr lang="de-DE" sz="2800" dirty="0"/>
              <a:t>bei Bedarf und anschließender Rückmeldung</a:t>
            </a:r>
          </a:p>
          <a:p>
            <a:pPr marL="285750" indent="-285750">
              <a:buFontTx/>
              <a:buChar char="-"/>
            </a:pPr>
            <a:r>
              <a:rPr lang="de-DE" sz="2800" u="sng" dirty="0"/>
              <a:t>Einzelberatungsgespräch </a:t>
            </a:r>
            <a:r>
              <a:rPr lang="de-DE" sz="2800" dirty="0"/>
              <a:t>mit Eltern im Bedarfsfall</a:t>
            </a:r>
          </a:p>
          <a:p>
            <a:pPr marL="285750" indent="-285750">
              <a:buFontTx/>
              <a:buChar char="-"/>
            </a:pPr>
            <a:r>
              <a:rPr lang="de-DE" sz="2800" u="sng" dirty="0"/>
              <a:t>Gespräche mit den Erzieherinnen im KIGA: </a:t>
            </a:r>
            <a:r>
              <a:rPr lang="de-DE" sz="2800" dirty="0"/>
              <a:t>es wäre schön und hilfreich, wenn wir uns mit den Erziehern im KIGA austauschen dürfen – es geht um das Wohl Ihres Kindes – haben Sie Vertrauen und füllen die Einwilligung aus.</a:t>
            </a:r>
          </a:p>
          <a:p>
            <a:pPr marL="285750" indent="-285750">
              <a:buFontTx/>
              <a:buChar char="-"/>
            </a:pPr>
            <a:endParaRPr lang="de-DE" dirty="0"/>
          </a:p>
        </p:txBody>
      </p:sp>
    </p:spTree>
    <p:extLst>
      <p:ext uri="{BB962C8B-B14F-4D97-AF65-F5344CB8AC3E}">
        <p14:creationId xmlns:p14="http://schemas.microsoft.com/office/powerpoint/2010/main" val="31179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D76E9CE-759E-42AC-B45C-55ACFD647D33}"/>
              </a:ext>
            </a:extLst>
          </p:cNvPr>
          <p:cNvSpPr txBox="1"/>
          <p:nvPr/>
        </p:nvSpPr>
        <p:spPr>
          <a:xfrm>
            <a:off x="356586" y="526002"/>
            <a:ext cx="11478827" cy="5755422"/>
          </a:xfrm>
          <a:prstGeom prst="rect">
            <a:avLst/>
          </a:prstGeom>
          <a:noFill/>
        </p:spPr>
        <p:txBody>
          <a:bodyPr wrap="square" rtlCol="0">
            <a:spAutoFit/>
          </a:bodyPr>
          <a:lstStyle/>
          <a:p>
            <a:r>
              <a:rPr lang="de-DE"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Wie werden die ersten Klassen zusammengesetzt, gebildet?</a:t>
            </a:r>
          </a:p>
          <a:p>
            <a:endParaRPr lang="de-DE" sz="2400" dirty="0"/>
          </a:p>
          <a:p>
            <a:pPr marL="285750" indent="-285750">
              <a:buFontTx/>
              <a:buChar char="-"/>
            </a:pPr>
            <a:r>
              <a:rPr lang="de-DE" sz="2400" u="sng" dirty="0"/>
              <a:t>Ganztag</a:t>
            </a:r>
            <a:r>
              <a:rPr lang="de-DE" sz="2400" dirty="0"/>
              <a:t> – nach Anmeldung und Wunsch der Eltern; erst nach dem 10.04., Mitte April, können wir sagen, ob eine Ganztagesklasse evtl. zustande kommt; (Info im </a:t>
            </a:r>
            <a:r>
              <a:rPr lang="de-DE" sz="2400" dirty="0" err="1"/>
              <a:t>Kiga</a:t>
            </a:r>
            <a:r>
              <a:rPr lang="de-DE" sz="2400" dirty="0"/>
              <a:t>)</a:t>
            </a:r>
          </a:p>
          <a:p>
            <a:endParaRPr lang="de-DE" sz="2400" dirty="0"/>
          </a:p>
          <a:p>
            <a:pPr marL="285750" indent="-285750">
              <a:buFontTx/>
              <a:buChar char="-"/>
            </a:pPr>
            <a:r>
              <a:rPr lang="de-DE" sz="2400" u="sng" dirty="0"/>
              <a:t>Grundsätze im Vorfeld als Info für Sie: </a:t>
            </a:r>
            <a:r>
              <a:rPr lang="de-DE" sz="2400" dirty="0"/>
              <a:t>nach </a:t>
            </a:r>
            <a:r>
              <a:rPr lang="de-DE" sz="2400" u="sng" dirty="0"/>
              <a:t>Wohnort/-straße, da Schulweg gemeinsam bewältigt </a:t>
            </a:r>
            <a:r>
              <a:rPr lang="de-DE" sz="2400" dirty="0"/>
              <a:t>und selbstständig erlernt werden sollte; gleichmäßige Zusammensetzung nach Jungen/Mädchen, nach Religionen, </a:t>
            </a:r>
            <a:r>
              <a:rPr lang="de-DE" sz="2400" u="sng" dirty="0"/>
              <a:t>nach Horten</a:t>
            </a:r>
            <a:r>
              <a:rPr lang="de-DE" sz="2400" dirty="0"/>
              <a:t>, </a:t>
            </a:r>
            <a:r>
              <a:rPr lang="de-DE" sz="2400" dirty="0" err="1"/>
              <a:t>Mitti</a:t>
            </a:r>
            <a:r>
              <a:rPr lang="de-DE" sz="2400" dirty="0"/>
              <a:t>, …….</a:t>
            </a:r>
          </a:p>
          <a:p>
            <a:pPr marL="285750" indent="-285750">
              <a:buFontTx/>
              <a:buChar char="-"/>
            </a:pPr>
            <a:r>
              <a:rPr lang="de-DE" sz="2400" dirty="0"/>
              <a:t>Wünsche angeben           wir haben hier „ungute“ Erfahrungen gemacht, wenn der Wunsch dann nicht berücksichtigt wurde! </a:t>
            </a:r>
            <a:r>
              <a:rPr lang="de-DE" sz="2400" u="sng" dirty="0">
                <a:solidFill>
                  <a:srgbClr val="FF0000"/>
                </a:solidFill>
              </a:rPr>
              <a:t>Vertrauen Sie uns hier ein stückweit! </a:t>
            </a:r>
            <a:r>
              <a:rPr lang="de-DE" sz="2400" dirty="0">
                <a:solidFill>
                  <a:srgbClr val="FF0000"/>
                </a:solidFill>
              </a:rPr>
              <a:t>Die Grundschulkräfte sprechen mit den Erziehern/innen, machen sich ein Bild, welches Kind gut mit einem anderen zusammen arbeiten kann oder wer sich eben gegenseitig eher am Lernen hindert. Sollte es mögliche Gründe geben, kommen Sie auf uns zu; wir machen jedoch keine „Versprechen“! Eltern haben „kein Recht“ auf eine bestimmte Klasse oder Lehrkraft! Dies obliegt der Schule.</a:t>
            </a:r>
          </a:p>
        </p:txBody>
      </p:sp>
      <p:sp>
        <p:nvSpPr>
          <p:cNvPr id="4" name="Pfeil: nach rechts 3">
            <a:extLst>
              <a:ext uri="{FF2B5EF4-FFF2-40B4-BE49-F238E27FC236}">
                <a16:creationId xmlns:a16="http://schemas.microsoft.com/office/drawing/2014/main" id="{0E083B5E-8F9C-43D8-88FC-0CE431C452B3}"/>
              </a:ext>
            </a:extLst>
          </p:cNvPr>
          <p:cNvSpPr/>
          <p:nvPr/>
        </p:nvSpPr>
        <p:spPr>
          <a:xfrm>
            <a:off x="3087164" y="3720415"/>
            <a:ext cx="470517" cy="16867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t>        </a:t>
            </a:r>
          </a:p>
        </p:txBody>
      </p:sp>
    </p:spTree>
    <p:extLst>
      <p:ext uri="{BB962C8B-B14F-4D97-AF65-F5344CB8AC3E}">
        <p14:creationId xmlns:p14="http://schemas.microsoft.com/office/powerpoint/2010/main" val="46806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96D5672-0FA8-4518-98E2-4B54E90567FA}"/>
              </a:ext>
            </a:extLst>
          </p:cNvPr>
          <p:cNvSpPr txBox="1"/>
          <p:nvPr/>
        </p:nvSpPr>
        <p:spPr>
          <a:xfrm>
            <a:off x="381740" y="390617"/>
            <a:ext cx="11514338" cy="5663089"/>
          </a:xfrm>
          <a:prstGeom prst="rect">
            <a:avLst/>
          </a:prstGeom>
          <a:noFill/>
        </p:spPr>
        <p:txBody>
          <a:bodyPr wrap="square" rtlCol="0">
            <a:spAutoFit/>
          </a:bodyPr>
          <a:lstStyle/>
          <a:p>
            <a:pPr algn="ctr"/>
            <a:r>
              <a:rPr lang="de-DE" sz="4400" u="sng" dirty="0">
                <a:solidFill>
                  <a:srgbClr val="0070C0"/>
                </a:solidFill>
              </a:rPr>
              <a:t>Im Sommer </a:t>
            </a:r>
            <a:r>
              <a:rPr lang="de-DE" sz="4400" dirty="0">
                <a:solidFill>
                  <a:srgbClr val="0070C0"/>
                </a:solidFill>
              </a:rPr>
              <a:t>laden wir Sie nochmals zu einem </a:t>
            </a:r>
            <a:r>
              <a:rPr lang="de-DE" sz="4400" u="sng" dirty="0">
                <a:solidFill>
                  <a:srgbClr val="0070C0"/>
                </a:solidFill>
              </a:rPr>
              <a:t>Elternabend für die 1.Klassen und für den Ablauf des Einschulungstages </a:t>
            </a:r>
            <a:r>
              <a:rPr lang="de-DE" sz="4400" dirty="0">
                <a:solidFill>
                  <a:srgbClr val="0070C0"/>
                </a:solidFill>
              </a:rPr>
              <a:t>ein!</a:t>
            </a:r>
            <a:r>
              <a:rPr lang="de-DE" sz="3600" dirty="0">
                <a:solidFill>
                  <a:srgbClr val="0070C0"/>
                </a:solidFill>
                <a:latin typeface="Calibri" panose="020F0502020204030204" pitchFamily="34" charset="0"/>
                <a:ea typeface="Calibri" panose="020F0502020204030204" pitchFamily="34" charset="0"/>
                <a:cs typeface="Calibri" panose="020F0502020204030204" pitchFamily="34" charset="0"/>
              </a:rPr>
              <a:t>→Aushang des Termins im </a:t>
            </a:r>
            <a:r>
              <a:rPr lang="de-DE" sz="3600" dirty="0" err="1">
                <a:solidFill>
                  <a:srgbClr val="0070C0"/>
                </a:solidFill>
                <a:latin typeface="Calibri" panose="020F0502020204030204" pitchFamily="34" charset="0"/>
                <a:ea typeface="Calibri" panose="020F0502020204030204" pitchFamily="34" charset="0"/>
                <a:cs typeface="Calibri" panose="020F0502020204030204" pitchFamily="34" charset="0"/>
              </a:rPr>
              <a:t>Kiga</a:t>
            </a:r>
            <a:r>
              <a:rPr lang="de-DE" sz="3600" dirty="0">
                <a:solidFill>
                  <a:srgbClr val="0070C0"/>
                </a:solidFill>
                <a:latin typeface="Calibri" panose="020F0502020204030204" pitchFamily="34" charset="0"/>
                <a:ea typeface="Calibri" panose="020F0502020204030204" pitchFamily="34" charset="0"/>
                <a:cs typeface="Calibri" panose="020F0502020204030204" pitchFamily="34" charset="0"/>
              </a:rPr>
              <a:t>; Einladung für Schulhausrallye folgt ebenso;</a:t>
            </a:r>
          </a:p>
          <a:p>
            <a:pPr algn="ctr"/>
            <a:r>
              <a:rPr lang="de-DE" sz="2800" dirty="0">
                <a:solidFill>
                  <a:srgbClr val="0070C0"/>
                </a:solidFill>
              </a:rPr>
              <a:t>(Elternabend: Materialliste, Unterricht, Stundenplan, Organisatorisches, Ganztag, Besichtigung der Schulräume, Vorstellen des</a:t>
            </a:r>
          </a:p>
          <a:p>
            <a:pPr algn="ctr"/>
            <a:r>
              <a:rPr lang="de-DE" sz="2800" dirty="0">
                <a:solidFill>
                  <a:srgbClr val="0070C0"/>
                </a:solidFill>
              </a:rPr>
              <a:t> Elternbeirats und Fördervereins, Kooperationsverträge etc.)</a:t>
            </a:r>
          </a:p>
          <a:p>
            <a:pPr algn="ctr"/>
            <a:endParaRPr lang="de-DE" sz="2800" dirty="0">
              <a:solidFill>
                <a:srgbClr val="0070C0"/>
              </a:solidFill>
            </a:endParaRPr>
          </a:p>
          <a:p>
            <a:pPr algn="ctr"/>
            <a:r>
              <a:rPr lang="de-DE" sz="3200" dirty="0">
                <a:solidFill>
                  <a:srgbClr val="0070C0"/>
                </a:solidFill>
              </a:rPr>
              <a:t>Bei auftretenden Fragen wenden Sie sich gerne an uns! Wir hoffen auf eine vertrauensvolle Zusammenarbeit!</a:t>
            </a:r>
          </a:p>
          <a:p>
            <a:endParaRPr lang="de-DE" dirty="0"/>
          </a:p>
        </p:txBody>
      </p:sp>
    </p:spTree>
    <p:extLst>
      <p:ext uri="{BB962C8B-B14F-4D97-AF65-F5344CB8AC3E}">
        <p14:creationId xmlns:p14="http://schemas.microsoft.com/office/powerpoint/2010/main" val="8716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1ADCAB1-1C44-B041-51B8-28918C91772B}"/>
              </a:ext>
            </a:extLst>
          </p:cNvPr>
          <p:cNvSpPr txBox="1"/>
          <p:nvPr/>
        </p:nvSpPr>
        <p:spPr>
          <a:xfrm>
            <a:off x="410547" y="177281"/>
            <a:ext cx="10832841" cy="584775"/>
          </a:xfrm>
          <a:prstGeom prst="rect">
            <a:avLst/>
          </a:prstGeom>
          <a:noFill/>
        </p:spPr>
        <p:txBody>
          <a:bodyPr wrap="square" rtlCol="0">
            <a:spAutoFit/>
          </a:bodyPr>
          <a:lstStyle/>
          <a:p>
            <a:pPr algn="ctr"/>
            <a:r>
              <a:rPr lang="de-DE" sz="3200" b="1" dirty="0">
                <a:solidFill>
                  <a:srgbClr val="0070C0"/>
                </a:solidFill>
              </a:rPr>
              <a:t>Eindrücke von Klassenräumen der 1.Klasse</a:t>
            </a:r>
          </a:p>
        </p:txBody>
      </p:sp>
      <p:pic>
        <p:nvPicPr>
          <p:cNvPr id="4" name="Grafik 3" descr="Ein Bild, das Im Haus, Text, Mobiliar, Tisch enthält.&#10;&#10;KI-generierte Inhalte können fehlerhaft sein.">
            <a:extLst>
              <a:ext uri="{FF2B5EF4-FFF2-40B4-BE49-F238E27FC236}">
                <a16:creationId xmlns:a16="http://schemas.microsoft.com/office/drawing/2014/main" id="{1789F790-F0EB-19DC-A7E3-1593285E5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38" y="895371"/>
            <a:ext cx="5809862" cy="3257529"/>
          </a:xfrm>
          <a:prstGeom prst="rect">
            <a:avLst/>
          </a:prstGeom>
        </p:spPr>
      </p:pic>
      <p:pic>
        <p:nvPicPr>
          <p:cNvPr id="6" name="Grafik 5" descr="Ein Bild, das Text, Im Haus, Wand, Cartoon enthält.&#10;&#10;KI-generierte Inhalte können fehlerhaft sein.">
            <a:extLst>
              <a:ext uri="{FF2B5EF4-FFF2-40B4-BE49-F238E27FC236}">
                <a16:creationId xmlns:a16="http://schemas.microsoft.com/office/drawing/2014/main" id="{46F792AC-9FEA-188B-F8C9-DEAA98861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286" y="895371"/>
            <a:ext cx="4943803" cy="2780889"/>
          </a:xfrm>
          <a:prstGeom prst="rect">
            <a:avLst/>
          </a:prstGeom>
        </p:spPr>
      </p:pic>
      <p:pic>
        <p:nvPicPr>
          <p:cNvPr id="8" name="Grafik 7" descr="Ein Bild, das Text, Klebezettel, Schild enthält.&#10;&#10;KI-generierte Inhalte können fehlerhaft sein.">
            <a:extLst>
              <a:ext uri="{FF2B5EF4-FFF2-40B4-BE49-F238E27FC236}">
                <a16:creationId xmlns:a16="http://schemas.microsoft.com/office/drawing/2014/main" id="{66FA825C-B438-BE9B-4674-81630CFC8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0247" y="3015538"/>
            <a:ext cx="1997770" cy="3585287"/>
          </a:xfrm>
          <a:prstGeom prst="rect">
            <a:avLst/>
          </a:prstGeom>
          <a:scene3d>
            <a:camera prst="perspectiveHeroicExtremeLeftFacing"/>
            <a:lightRig rig="threePt" dir="t"/>
          </a:scene3d>
        </p:spPr>
      </p:pic>
      <p:pic>
        <p:nvPicPr>
          <p:cNvPr id="10" name="Grafik 9" descr="Ein Bild, das Im Haus, Tisch, Text, Mobiliar enthält.&#10;&#10;KI-generierte Inhalte können fehlerhaft sein.">
            <a:extLst>
              <a:ext uri="{FF2B5EF4-FFF2-40B4-BE49-F238E27FC236}">
                <a16:creationId xmlns:a16="http://schemas.microsoft.com/office/drawing/2014/main" id="{26914508-E1A1-23F3-27D7-CB8928058362}"/>
              </a:ext>
            </a:extLst>
          </p:cNvPr>
          <p:cNvPicPr>
            <a:picLocks noChangeAspect="1"/>
          </p:cNvPicPr>
          <p:nvPr/>
        </p:nvPicPr>
        <p:blipFill>
          <a:blip r:embed="rId5">
            <a:extLst>
              <a:ext uri="{28A0092B-C50C-407E-A947-70E740481C1C}">
                <a14:useLocalDpi xmlns:a14="http://schemas.microsoft.com/office/drawing/2010/main" val="0"/>
              </a:ext>
            </a:extLst>
          </a:blip>
          <a:srcRect t="20696"/>
          <a:stretch/>
        </p:blipFill>
        <p:spPr>
          <a:xfrm rot="1225493">
            <a:off x="928196" y="3843990"/>
            <a:ext cx="1928813" cy="2719339"/>
          </a:xfrm>
          <a:prstGeom prst="rect">
            <a:avLst/>
          </a:prstGeom>
        </p:spPr>
      </p:pic>
      <p:pic>
        <p:nvPicPr>
          <p:cNvPr id="12" name="Grafik 11" descr="Ein Bild, das Text, Zeichnung, Kinderkunst, Cartoon enthält.&#10;&#10;KI-generierte Inhalte können fehlerhaft sein.">
            <a:extLst>
              <a:ext uri="{FF2B5EF4-FFF2-40B4-BE49-F238E27FC236}">
                <a16:creationId xmlns:a16="http://schemas.microsoft.com/office/drawing/2014/main" id="{F8F73AF3-A834-1246-3D7D-4369F272EBD1}"/>
              </a:ext>
            </a:extLst>
          </p:cNvPr>
          <p:cNvPicPr>
            <a:picLocks noChangeAspect="1"/>
          </p:cNvPicPr>
          <p:nvPr/>
        </p:nvPicPr>
        <p:blipFill>
          <a:blip r:embed="rId6">
            <a:extLst>
              <a:ext uri="{28A0092B-C50C-407E-A947-70E740481C1C}">
                <a14:useLocalDpi xmlns:a14="http://schemas.microsoft.com/office/drawing/2010/main" val="0"/>
              </a:ext>
            </a:extLst>
          </a:blip>
          <a:srcRect t="4689" b="6978"/>
          <a:stretch/>
        </p:blipFill>
        <p:spPr>
          <a:xfrm>
            <a:off x="8519045" y="3592914"/>
            <a:ext cx="2303153" cy="3087805"/>
          </a:xfrm>
          <a:prstGeom prst="rect">
            <a:avLst/>
          </a:prstGeom>
        </p:spPr>
      </p:pic>
      <p:sp>
        <p:nvSpPr>
          <p:cNvPr id="13" name="Textfeld 12">
            <a:extLst>
              <a:ext uri="{FF2B5EF4-FFF2-40B4-BE49-F238E27FC236}">
                <a16:creationId xmlns:a16="http://schemas.microsoft.com/office/drawing/2014/main" id="{748307D8-3F97-471E-B5CA-6FDCAB9485B4}"/>
              </a:ext>
            </a:extLst>
          </p:cNvPr>
          <p:cNvSpPr txBox="1"/>
          <p:nvPr/>
        </p:nvSpPr>
        <p:spPr>
          <a:xfrm>
            <a:off x="3190875" y="4572000"/>
            <a:ext cx="1909372" cy="2031325"/>
          </a:xfrm>
          <a:prstGeom prst="rect">
            <a:avLst/>
          </a:prstGeom>
          <a:noFill/>
        </p:spPr>
        <p:txBody>
          <a:bodyPr wrap="square" rtlCol="0">
            <a:spAutoFit/>
          </a:bodyPr>
          <a:lstStyle/>
          <a:p>
            <a:r>
              <a:rPr lang="de-DE" dirty="0">
                <a:solidFill>
                  <a:schemeClr val="accent1">
                    <a:lumMod val="75000"/>
                  </a:schemeClr>
                </a:solidFill>
              </a:rPr>
              <a:t>Unsere Schule ist bunt und kindgemäß. Lerninhalte werden nach neuen Methoden vermittelt</a:t>
            </a:r>
            <a:r>
              <a:rPr lang="de-DE" dirty="0"/>
              <a:t>.</a:t>
            </a:r>
          </a:p>
        </p:txBody>
      </p:sp>
    </p:spTree>
    <p:extLst>
      <p:ext uri="{BB962C8B-B14F-4D97-AF65-F5344CB8AC3E}">
        <p14:creationId xmlns:p14="http://schemas.microsoft.com/office/powerpoint/2010/main" val="243264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1BEBB68-A8DE-45EE-8827-94DC769810B2}"/>
              </a:ext>
            </a:extLst>
          </p:cNvPr>
          <p:cNvSpPr txBox="1"/>
          <p:nvPr/>
        </p:nvSpPr>
        <p:spPr>
          <a:xfrm>
            <a:off x="399495" y="337351"/>
            <a:ext cx="11425561" cy="6032421"/>
          </a:xfrm>
          <a:prstGeom prst="rect">
            <a:avLst/>
          </a:prstGeom>
          <a:noFill/>
        </p:spPr>
        <p:txBody>
          <a:bodyPr wrap="square" rtlCol="0">
            <a:spAutoFit/>
          </a:bodyPr>
          <a:lstStyle/>
          <a:p>
            <a:pPr algn="ctr"/>
            <a:r>
              <a:rPr lang="de-DE"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Unsere Schule – ein Lernhaus mit vielen Bildungsakteuren</a:t>
            </a:r>
          </a:p>
          <a:p>
            <a:pPr marL="285750" indent="-285750">
              <a:buFontTx/>
              <a:buChar char="-"/>
            </a:pPr>
            <a:r>
              <a:rPr lang="de-DE" sz="2800" dirty="0"/>
              <a:t>aktuell 290 Kinder in 13 Klassen; 4 Ganztagesklassen (pro Jahrgang eine)</a:t>
            </a:r>
          </a:p>
          <a:p>
            <a:pPr marL="285750" indent="-285750">
              <a:buFontTx/>
              <a:buChar char="-"/>
            </a:pPr>
            <a:r>
              <a:rPr lang="de-DE" sz="2800" dirty="0"/>
              <a:t>Kollegium mit 21 Lehrkräften, Sozialpädagogin für die Jugendsozialarbeit, zusätzliche Sozialpädagogen/innen für den Ganztag und die Anschlussbetreuung; </a:t>
            </a:r>
          </a:p>
          <a:p>
            <a:pPr marL="285750" indent="-285750">
              <a:buFontTx/>
              <a:buChar char="-"/>
            </a:pPr>
            <a:r>
              <a:rPr lang="de-DE" sz="2800" dirty="0"/>
              <a:t>Mobiler sonderpädagogischer Dienst der Greta-Fischer-Schule Dachau, der regelmäßig vor Ort ist zur Förderung und Beratung der Eltern;</a:t>
            </a:r>
          </a:p>
          <a:p>
            <a:pPr marL="285750" indent="-285750">
              <a:buFontTx/>
              <a:buChar char="-"/>
            </a:pPr>
            <a:r>
              <a:rPr lang="de-DE" sz="2800" dirty="0"/>
              <a:t>Schulpsychologin </a:t>
            </a:r>
          </a:p>
          <a:p>
            <a:pPr marL="285750" indent="-285750">
              <a:buFontTx/>
              <a:buChar char="-"/>
            </a:pPr>
            <a:r>
              <a:rPr lang="de-DE" sz="2800" dirty="0"/>
              <a:t>Mensateam</a:t>
            </a:r>
          </a:p>
          <a:p>
            <a:pPr marL="285750" indent="-285750">
              <a:buFontTx/>
              <a:buChar char="-"/>
            </a:pPr>
            <a:r>
              <a:rPr lang="de-DE" sz="2800" dirty="0"/>
              <a:t>Schulbegleitungen (für inklusive Schüler/-innen)</a:t>
            </a:r>
          </a:p>
          <a:p>
            <a:pPr marL="285750" indent="-285750">
              <a:buFontTx/>
              <a:buChar char="-"/>
            </a:pPr>
            <a:r>
              <a:rPr lang="de-DE" sz="2800" u="sng" dirty="0"/>
              <a:t>Mittagsbetreuung und Hort: </a:t>
            </a:r>
            <a:r>
              <a:rPr lang="de-DE" sz="2800" dirty="0"/>
              <a:t>Kinderhaus Petershausen, (im Haus);</a:t>
            </a:r>
          </a:p>
          <a:p>
            <a:pPr marL="285750" indent="-285750">
              <a:buFontTx/>
              <a:buChar char="-"/>
            </a:pPr>
            <a:r>
              <a:rPr lang="de-DE" sz="2800" u="sng" dirty="0"/>
              <a:t>Hort Arche Noah: </a:t>
            </a:r>
            <a:r>
              <a:rPr lang="de-DE" sz="2800" dirty="0"/>
              <a:t>ca. 10 Min. entfernt; Kinder werden hier anfangs durch Erzieher/in abgeholt; </a:t>
            </a:r>
          </a:p>
          <a:p>
            <a:pPr marL="285750" indent="-285750">
              <a:buFontTx/>
              <a:buChar char="-"/>
            </a:pPr>
            <a:endParaRPr lang="de-DE" dirty="0"/>
          </a:p>
        </p:txBody>
      </p:sp>
    </p:spTree>
    <p:extLst>
      <p:ext uri="{BB962C8B-B14F-4D97-AF65-F5344CB8AC3E}">
        <p14:creationId xmlns:p14="http://schemas.microsoft.com/office/powerpoint/2010/main" val="70978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DC4D9A1-7B7F-4874-AA2E-5193C0495EA0}"/>
              </a:ext>
            </a:extLst>
          </p:cNvPr>
          <p:cNvSpPr txBox="1"/>
          <p:nvPr/>
        </p:nvSpPr>
        <p:spPr>
          <a:xfrm>
            <a:off x="115410" y="461638"/>
            <a:ext cx="11185864" cy="6771084"/>
          </a:xfrm>
          <a:prstGeom prst="rect">
            <a:avLst/>
          </a:prstGeom>
          <a:noFill/>
        </p:spPr>
        <p:txBody>
          <a:bodyPr wrap="square" rtlCol="0">
            <a:spAutoFit/>
          </a:bodyPr>
          <a:lstStyle/>
          <a:p>
            <a:pPr algn="ctr"/>
            <a:r>
              <a:rPr lang="de-DE"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Gebundener Ganztag an der Grundschule Petershausen</a:t>
            </a:r>
          </a:p>
          <a:p>
            <a:pPr marL="285750" indent="-285750">
              <a:buFontTx/>
              <a:buChar char="-"/>
            </a:pPr>
            <a:r>
              <a:rPr lang="de-DE" sz="2000" u="sng" dirty="0">
                <a:solidFill>
                  <a:srgbClr val="FF0000"/>
                </a:solidFill>
              </a:rPr>
              <a:t>Vorteil:</a:t>
            </a:r>
            <a:r>
              <a:rPr lang="de-DE" sz="2000" dirty="0">
                <a:solidFill>
                  <a:srgbClr val="FF0000"/>
                </a:solidFill>
              </a:rPr>
              <a:t> </a:t>
            </a:r>
            <a:r>
              <a:rPr lang="de-DE" sz="2000" dirty="0"/>
              <a:t>rhythmisierter und </a:t>
            </a:r>
            <a:r>
              <a:rPr lang="de-DE" sz="2000" dirty="0">
                <a:solidFill>
                  <a:srgbClr val="FF0000"/>
                </a:solidFill>
              </a:rPr>
              <a:t>aufgelockerter Unterricht</a:t>
            </a:r>
            <a:r>
              <a:rPr lang="de-DE" sz="2000" dirty="0"/>
              <a:t> vormittags und nachmittags mit gemeinsamem Mittagessen, Mittagspause; </a:t>
            </a:r>
            <a:r>
              <a:rPr lang="de-DE" sz="2000" dirty="0">
                <a:solidFill>
                  <a:srgbClr val="FF0000"/>
                </a:solidFill>
              </a:rPr>
              <a:t>abwechslungsreicher Tagesverlauf;</a:t>
            </a:r>
          </a:p>
          <a:p>
            <a:pPr marL="285750" indent="-285750">
              <a:buFontTx/>
              <a:buChar char="-"/>
            </a:pPr>
            <a:r>
              <a:rPr lang="de-DE" sz="2000" u="sng" dirty="0"/>
              <a:t>Unterrichtsstunden</a:t>
            </a:r>
            <a:r>
              <a:rPr lang="de-DE" sz="2000" dirty="0"/>
              <a:t> wechseln mit </a:t>
            </a:r>
            <a:r>
              <a:rPr lang="de-DE" sz="2000" u="sng" dirty="0"/>
              <a:t>Lernzeiten </a:t>
            </a:r>
            <a:r>
              <a:rPr lang="de-DE" sz="2000" dirty="0"/>
              <a:t>(Übungs- und Hausaufgabenzeit), </a:t>
            </a:r>
            <a:r>
              <a:rPr lang="de-DE" sz="2000" u="sng" dirty="0"/>
              <a:t>sportlichen, musikalischen, künstlerischen Einheiten </a:t>
            </a:r>
            <a:r>
              <a:rPr lang="de-DE" sz="2000" dirty="0"/>
              <a:t>ab; </a:t>
            </a:r>
          </a:p>
          <a:p>
            <a:pPr marL="285750" indent="-285750">
              <a:buFontTx/>
              <a:buChar char="-"/>
            </a:pPr>
            <a:r>
              <a:rPr lang="de-DE" sz="2000" u="sng" dirty="0"/>
              <a:t>Kooperationspartner </a:t>
            </a:r>
            <a:r>
              <a:rPr lang="de-DE" sz="2000" dirty="0"/>
              <a:t>für den gebundenen Ganztag ist: Fokus Jugend /Zweckverband Jugendarbeit im Landkreis, die Stunden wie „bunte Stunden“ oder Mittagsfreizeit übernehmen;</a:t>
            </a:r>
          </a:p>
          <a:p>
            <a:pPr marL="285750" indent="-285750">
              <a:buFontTx/>
              <a:buChar char="-"/>
            </a:pPr>
            <a:r>
              <a:rPr lang="de-DE" sz="2000" dirty="0">
                <a:solidFill>
                  <a:srgbClr val="FF0000"/>
                </a:solidFill>
              </a:rPr>
              <a:t>Welche </a:t>
            </a:r>
            <a:r>
              <a:rPr lang="de-DE" sz="2000" b="1" u="sng" dirty="0">
                <a:solidFill>
                  <a:srgbClr val="FF0000"/>
                </a:solidFill>
              </a:rPr>
              <a:t>Anforderungen an ein „Ganztageskind“ </a:t>
            </a:r>
            <a:r>
              <a:rPr lang="de-DE" sz="2000" dirty="0">
                <a:solidFill>
                  <a:srgbClr val="FF0000"/>
                </a:solidFill>
              </a:rPr>
              <a:t>gibt es? → Schätzen Sie Ihr Kind gut ein:</a:t>
            </a:r>
          </a:p>
          <a:p>
            <a:pPr marL="742950" lvl="1" indent="-285750">
              <a:buFontTx/>
              <a:buChar char="-"/>
            </a:pPr>
            <a:r>
              <a:rPr lang="de-DE" sz="2000" dirty="0">
                <a:solidFill>
                  <a:srgbClr val="FF0000"/>
                </a:solidFill>
              </a:rPr>
              <a:t>Mehrere Betreuungspersonen </a:t>
            </a:r>
            <a:r>
              <a:rPr lang="de-DE" sz="2000" dirty="0"/>
              <a:t>(Lehrkräfte, Sozialpädagogen, Fachlehrkräfte) wechseln ab;</a:t>
            </a:r>
          </a:p>
          <a:p>
            <a:pPr marL="742950" lvl="1" indent="-285750">
              <a:buFontTx/>
              <a:buChar char="-"/>
            </a:pPr>
            <a:r>
              <a:rPr lang="de-DE" sz="2000" dirty="0">
                <a:solidFill>
                  <a:srgbClr val="FF0000"/>
                </a:solidFill>
              </a:rPr>
              <a:t>Unterricht, Betreuung, Angebote, Essen → verschiedene Räume</a:t>
            </a:r>
            <a:r>
              <a:rPr lang="de-DE" sz="2000" dirty="0"/>
              <a:t>;</a:t>
            </a:r>
          </a:p>
          <a:p>
            <a:pPr marL="742950" lvl="1" indent="-285750">
              <a:buFontTx/>
              <a:buChar char="-"/>
            </a:pPr>
            <a:r>
              <a:rPr lang="de-DE" sz="2000" dirty="0">
                <a:solidFill>
                  <a:srgbClr val="FF0000"/>
                </a:solidFill>
              </a:rPr>
              <a:t>„Durchhaltevermögen“ bis nachmittags</a:t>
            </a:r>
            <a:r>
              <a:rPr lang="de-DE" sz="2000" dirty="0"/>
              <a:t>; der </a:t>
            </a:r>
            <a:r>
              <a:rPr lang="de-DE" sz="2000" dirty="0">
                <a:solidFill>
                  <a:srgbClr val="FF0000"/>
                </a:solidFill>
              </a:rPr>
              <a:t>Tag ist lang für ein 6-7jähriges Kind!</a:t>
            </a:r>
          </a:p>
          <a:p>
            <a:pPr marL="742950" lvl="1" indent="-285750">
              <a:buFontTx/>
              <a:buChar char="-"/>
            </a:pPr>
            <a:r>
              <a:rPr lang="de-DE" sz="2000" dirty="0"/>
              <a:t>Es </a:t>
            </a:r>
            <a:r>
              <a:rPr lang="de-DE" sz="2000" dirty="0">
                <a:solidFill>
                  <a:srgbClr val="FF0000"/>
                </a:solidFill>
              </a:rPr>
              <a:t>gibt keine „Rückzugsmöglichkeit</a:t>
            </a:r>
            <a:r>
              <a:rPr lang="de-DE" sz="2000" dirty="0"/>
              <a:t>“ – Kind ist vormittags und nachmittags in der Gruppe;</a:t>
            </a:r>
          </a:p>
          <a:p>
            <a:pPr marL="742950" lvl="1" indent="-285750">
              <a:buFontTx/>
              <a:buChar char="-"/>
            </a:pPr>
            <a:r>
              <a:rPr lang="de-DE" sz="2000" dirty="0">
                <a:solidFill>
                  <a:srgbClr val="FF0000"/>
                </a:solidFill>
              </a:rPr>
              <a:t>Für Kinder mit „Verhaltensauffälligkeiten“ ist der Ganztag </a:t>
            </a:r>
            <a:r>
              <a:rPr lang="de-DE" sz="2000" u="sng" dirty="0">
                <a:solidFill>
                  <a:srgbClr val="FF0000"/>
                </a:solidFill>
              </a:rPr>
              <a:t>eher nicht geeignet</a:t>
            </a:r>
            <a:r>
              <a:rPr lang="de-DE" sz="2000" dirty="0"/>
              <a:t>. Sind häufig </a:t>
            </a:r>
            <a:r>
              <a:rPr lang="de-DE" sz="2000" dirty="0">
                <a:solidFill>
                  <a:srgbClr val="FF0000"/>
                </a:solidFill>
              </a:rPr>
              <a:t>überfordert.</a:t>
            </a:r>
          </a:p>
          <a:p>
            <a:pPr marL="742950" lvl="1" indent="-285750">
              <a:buFontTx/>
              <a:buChar char="-"/>
            </a:pPr>
            <a:r>
              <a:rPr lang="de-DE" sz="2000" dirty="0">
                <a:solidFill>
                  <a:srgbClr val="FF0000"/>
                </a:solidFill>
              </a:rPr>
              <a:t>Für Kinder mit Sprachdefiziten – positive Erfahrung, da „Sprachbad“ vormittags und nachmittags.</a:t>
            </a:r>
          </a:p>
          <a:p>
            <a:pPr marL="285750" indent="-285750">
              <a:buFontTx/>
              <a:buChar char="-"/>
            </a:pPr>
            <a:r>
              <a:rPr lang="de-DE" sz="2000" u="sng" dirty="0"/>
              <a:t>Unterrichtszeit: </a:t>
            </a:r>
            <a:r>
              <a:rPr lang="de-DE" sz="2000" dirty="0"/>
              <a:t>Mo-Do von 8.15 – 15.30 Uhr; Fr bis 13.15 Uhr;</a:t>
            </a:r>
          </a:p>
          <a:p>
            <a:pPr marL="285750" indent="-285750">
              <a:buFontTx/>
              <a:buChar char="-"/>
            </a:pPr>
            <a:r>
              <a:rPr lang="de-DE" sz="2000" dirty="0"/>
              <a:t>Möglichkeit der </a:t>
            </a:r>
            <a:r>
              <a:rPr lang="de-DE" sz="2000" u="sng" dirty="0"/>
              <a:t>Anschlussbetreuung </a:t>
            </a:r>
            <a:r>
              <a:rPr lang="de-DE" sz="2000" dirty="0"/>
              <a:t>bis 16.30 Uhr/Fr 16.00 Uhr; Ferienbetreuung; </a:t>
            </a:r>
          </a:p>
          <a:p>
            <a:pPr marL="285750" indent="-285750">
              <a:buFontTx/>
              <a:buChar char="-"/>
            </a:pPr>
            <a:r>
              <a:rPr lang="de-DE" sz="2000" u="sng" dirty="0"/>
              <a:t>Gut zu wissen:	</a:t>
            </a:r>
            <a:r>
              <a:rPr lang="de-DE" sz="2000" dirty="0"/>
              <a:t>Kosten fallen an: nur für gemeinsames Mittagessen und evtl. Anschlussbetreuung/ Ferienbetreuung;  Material; </a:t>
            </a:r>
          </a:p>
          <a:p>
            <a:r>
              <a:rPr lang="de-DE" sz="2000" dirty="0"/>
              <a:t>- </a:t>
            </a:r>
            <a:r>
              <a:rPr lang="de-DE" sz="2000" u="sng" dirty="0"/>
              <a:t>Nach den Osterferien:  </a:t>
            </a:r>
            <a:r>
              <a:rPr lang="de-DE" sz="2000" dirty="0"/>
              <a:t>abschätzen, ob Ganztag zustande kommt! Wir informieren Sie!	</a:t>
            </a:r>
            <a:r>
              <a:rPr lang="de-DE" sz="2400" dirty="0"/>
              <a:t>         </a:t>
            </a:r>
          </a:p>
          <a:p>
            <a:endParaRPr lang="de-DE" dirty="0"/>
          </a:p>
        </p:txBody>
      </p:sp>
    </p:spTree>
    <p:extLst>
      <p:ext uri="{BB962C8B-B14F-4D97-AF65-F5344CB8AC3E}">
        <p14:creationId xmlns:p14="http://schemas.microsoft.com/office/powerpoint/2010/main" val="133212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FF2B5EF4-FFF2-40B4-BE49-F238E27FC236}">
                <a16:creationId xmlns:a16="http://schemas.microsoft.com/office/drawing/2014/main" id="{0E43A4DC-1220-4231-B975-2C081B065F1D}"/>
              </a:ext>
            </a:extLst>
          </p:cNvPr>
          <p:cNvGraphicFramePr>
            <a:graphicFrameLocks noChangeAspect="1"/>
          </p:cNvGraphicFramePr>
          <p:nvPr>
            <p:extLst>
              <p:ext uri="{D42A27DB-BD31-4B8C-83A1-F6EECF244321}">
                <p14:modId xmlns:p14="http://schemas.microsoft.com/office/powerpoint/2010/main" val="2881714651"/>
              </p:ext>
            </p:extLst>
          </p:nvPr>
        </p:nvGraphicFramePr>
        <p:xfrm>
          <a:off x="174625" y="0"/>
          <a:ext cx="10788650" cy="7091363"/>
        </p:xfrm>
        <a:graphic>
          <a:graphicData uri="http://schemas.openxmlformats.org/presentationml/2006/ole">
            <mc:AlternateContent xmlns:mc="http://schemas.openxmlformats.org/markup-compatibility/2006">
              <mc:Choice xmlns:v="urn:schemas-microsoft-com:vml" Requires="v">
                <p:oleObj name="Document" r:id="rId2" imgW="9390386" imgH="6171286" progId="Word.Document.12">
                  <p:embed/>
                </p:oleObj>
              </mc:Choice>
              <mc:Fallback>
                <p:oleObj name="Document" r:id="rId2" imgW="9390386" imgH="6171286" progId="Word.Document.12">
                  <p:embed/>
                  <p:pic>
                    <p:nvPicPr>
                      <p:cNvPr id="0" name=""/>
                      <p:cNvPicPr/>
                      <p:nvPr/>
                    </p:nvPicPr>
                    <p:blipFill>
                      <a:blip r:embed="rId3"/>
                      <a:stretch>
                        <a:fillRect/>
                      </a:stretch>
                    </p:blipFill>
                    <p:spPr>
                      <a:xfrm>
                        <a:off x="174625" y="0"/>
                        <a:ext cx="10788650" cy="7091363"/>
                      </a:xfrm>
                      <a:prstGeom prst="rect">
                        <a:avLst/>
                      </a:prstGeom>
                    </p:spPr>
                  </p:pic>
                </p:oleObj>
              </mc:Fallback>
            </mc:AlternateContent>
          </a:graphicData>
        </a:graphic>
      </p:graphicFrame>
    </p:spTree>
    <p:extLst>
      <p:ext uri="{BB962C8B-B14F-4D97-AF65-F5344CB8AC3E}">
        <p14:creationId xmlns:p14="http://schemas.microsoft.com/office/powerpoint/2010/main" val="146050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9FE7809F-F47D-404B-8709-4D6FAE4E0449}"/>
              </a:ext>
            </a:extLst>
          </p:cNvPr>
          <p:cNvGraphicFramePr>
            <a:graphicFrameLocks noChangeAspect="1"/>
          </p:cNvGraphicFramePr>
          <p:nvPr>
            <p:extLst>
              <p:ext uri="{D42A27DB-BD31-4B8C-83A1-F6EECF244321}">
                <p14:modId xmlns:p14="http://schemas.microsoft.com/office/powerpoint/2010/main" val="140423367"/>
              </p:ext>
            </p:extLst>
          </p:nvPr>
        </p:nvGraphicFramePr>
        <p:xfrm>
          <a:off x="87313" y="74645"/>
          <a:ext cx="11693525" cy="5159828"/>
        </p:xfrm>
        <a:graphic>
          <a:graphicData uri="http://schemas.openxmlformats.org/presentationml/2006/ole">
            <mc:AlternateContent xmlns:mc="http://schemas.openxmlformats.org/markup-compatibility/2006">
              <mc:Choice xmlns:v="urn:schemas-microsoft-com:vml" Requires="v">
                <p:oleObj name="Document" r:id="rId2" imgW="9248244" imgH="4666244" progId="Word.Document.12">
                  <p:embed/>
                </p:oleObj>
              </mc:Choice>
              <mc:Fallback>
                <p:oleObj name="Document" r:id="rId2" imgW="9248244" imgH="4666244" progId="Word.Document.12">
                  <p:embed/>
                  <p:pic>
                    <p:nvPicPr>
                      <p:cNvPr id="0" name=""/>
                      <p:cNvPicPr/>
                      <p:nvPr/>
                    </p:nvPicPr>
                    <p:blipFill>
                      <a:blip r:embed="rId3"/>
                      <a:stretch>
                        <a:fillRect/>
                      </a:stretch>
                    </p:blipFill>
                    <p:spPr>
                      <a:xfrm>
                        <a:off x="87313" y="74645"/>
                        <a:ext cx="11693525" cy="5159828"/>
                      </a:xfrm>
                      <a:prstGeom prst="rect">
                        <a:avLst/>
                      </a:prstGeom>
                    </p:spPr>
                  </p:pic>
                </p:oleObj>
              </mc:Fallback>
            </mc:AlternateContent>
          </a:graphicData>
        </a:graphic>
      </p:graphicFrame>
      <p:sp>
        <p:nvSpPr>
          <p:cNvPr id="3" name="Textfeld 2">
            <a:extLst>
              <a:ext uri="{FF2B5EF4-FFF2-40B4-BE49-F238E27FC236}">
                <a16:creationId xmlns:a16="http://schemas.microsoft.com/office/drawing/2014/main" id="{1DCC7F3E-F355-536E-C69E-9BB28DD7149F}"/>
              </a:ext>
            </a:extLst>
          </p:cNvPr>
          <p:cNvSpPr txBox="1"/>
          <p:nvPr/>
        </p:nvSpPr>
        <p:spPr>
          <a:xfrm>
            <a:off x="186612" y="4758612"/>
            <a:ext cx="11594226" cy="2215991"/>
          </a:xfrm>
          <a:prstGeom prst="rect">
            <a:avLst/>
          </a:prstGeom>
          <a:noFill/>
        </p:spPr>
        <p:txBody>
          <a:bodyPr wrap="square" rtlCol="0">
            <a:spAutoFit/>
          </a:bodyPr>
          <a:lstStyle/>
          <a:p>
            <a:r>
              <a:rPr lang="de-DE" sz="2000" b="1" u="sng" dirty="0">
                <a:solidFill>
                  <a:srgbClr val="FF0000"/>
                </a:solidFill>
              </a:rPr>
              <a:t>Vorteile: </a:t>
            </a:r>
            <a:r>
              <a:rPr lang="de-DE" sz="2000" dirty="0"/>
              <a:t>weniger Lehrkräfte/Betreuerinnen, an die sich Ihr Kind „gewöhnen“ muss; kompaktes Lernen vormittags; Hausaufgaben nachmittags zu Hause, in Mittagsbetreuung oder Hort; natürlich ist der Unterricht auch modern aufgelockert und Phasen des Wissenserwerbs wechseln sich mit Phasen der Bewegung/ Kunst/Musik/Pausen ab;</a:t>
            </a:r>
          </a:p>
          <a:p>
            <a:r>
              <a:rPr lang="de-DE" sz="2000" b="1" u="sng" dirty="0">
                <a:solidFill>
                  <a:srgbClr val="FF0000"/>
                </a:solidFill>
                <a:latin typeface="Calibri" panose="020F0502020204030204" pitchFamily="34" charset="0"/>
                <a:ea typeface="Calibri" panose="020F0502020204030204" pitchFamily="34" charset="0"/>
                <a:cs typeface="Calibri" panose="020F0502020204030204" pitchFamily="34" charset="0"/>
              </a:rPr>
              <a:t>→ für welche Kinder eher geeignet: </a:t>
            </a:r>
            <a:r>
              <a:rPr lang="de-DE" sz="2000" dirty="0">
                <a:latin typeface="Calibri" panose="020F0502020204030204" pitchFamily="34" charset="0"/>
                <a:ea typeface="Calibri" panose="020F0502020204030204" pitchFamily="34" charset="0"/>
                <a:cs typeface="Calibri" panose="020F0502020204030204" pitchFamily="34" charset="0"/>
              </a:rPr>
              <a:t>wenn Sie nachmittags das Kind betreuen können </a:t>
            </a:r>
            <a:r>
              <a:rPr lang="de-DE"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für sensiblere Kinder; Kinder, die  schon Defizite im sozial-emotionalem Bereich aufweisen, da der Schultag einfach nicht so lang ist;</a:t>
            </a:r>
            <a:endParaRPr lang="de-DE" sz="2000" dirty="0"/>
          </a:p>
          <a:p>
            <a:endParaRPr lang="de-DE" dirty="0"/>
          </a:p>
        </p:txBody>
      </p:sp>
      <p:sp>
        <p:nvSpPr>
          <p:cNvPr id="4" name="Textfeld 3">
            <a:extLst>
              <a:ext uri="{FF2B5EF4-FFF2-40B4-BE49-F238E27FC236}">
                <a16:creationId xmlns:a16="http://schemas.microsoft.com/office/drawing/2014/main" id="{4B881A96-893E-0C6B-7DD0-7AB5429EC7E0}"/>
              </a:ext>
            </a:extLst>
          </p:cNvPr>
          <p:cNvSpPr txBox="1"/>
          <p:nvPr/>
        </p:nvSpPr>
        <p:spPr>
          <a:xfrm>
            <a:off x="3116424" y="233265"/>
            <a:ext cx="3610947" cy="369332"/>
          </a:xfrm>
          <a:prstGeom prst="rect">
            <a:avLst/>
          </a:prstGeom>
          <a:noFill/>
        </p:spPr>
        <p:txBody>
          <a:bodyPr wrap="square" rtlCol="0">
            <a:spAutoFit/>
          </a:bodyPr>
          <a:lstStyle/>
          <a:p>
            <a:r>
              <a:rPr lang="de-DE" dirty="0">
                <a:solidFill>
                  <a:srgbClr val="0070C0"/>
                </a:solidFill>
              </a:rPr>
              <a:t>                  HALBTAGESKLASSE</a:t>
            </a:r>
          </a:p>
        </p:txBody>
      </p:sp>
    </p:spTree>
    <p:extLst>
      <p:ext uri="{BB962C8B-B14F-4D97-AF65-F5344CB8AC3E}">
        <p14:creationId xmlns:p14="http://schemas.microsoft.com/office/powerpoint/2010/main" val="2200451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A98FA8-4F05-4E06-83C1-C6AA1DE0E9EA}"/>
              </a:ext>
            </a:extLst>
          </p:cNvPr>
          <p:cNvSpPr txBox="1"/>
          <p:nvPr/>
        </p:nvSpPr>
        <p:spPr>
          <a:xfrm>
            <a:off x="275208" y="284085"/>
            <a:ext cx="11248009" cy="6340197"/>
          </a:xfrm>
          <a:prstGeom prst="rect">
            <a:avLst/>
          </a:prstGeom>
          <a:noFill/>
        </p:spPr>
        <p:txBody>
          <a:bodyPr wrap="square" rtlCol="0">
            <a:spAutoFit/>
          </a:bodyPr>
          <a:lstStyle/>
          <a:p>
            <a:pPr algn="ctr"/>
            <a:r>
              <a:rPr lang="de-DE"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Schuleinschreibung – Organisatorisches – Schulpflicht - Gastschüler</a:t>
            </a:r>
          </a:p>
          <a:p>
            <a:pPr marL="285750" indent="-285750" algn="just">
              <a:buFontTx/>
              <a:buChar char="-"/>
            </a:pPr>
            <a:r>
              <a:rPr lang="de-DE" sz="2800" u="sng" dirty="0"/>
              <a:t>Schulpflichtig sind:</a:t>
            </a:r>
            <a:r>
              <a:rPr lang="de-DE" sz="2800" dirty="0"/>
              <a:t> alle Kinder, die </a:t>
            </a:r>
            <a:r>
              <a:rPr lang="de-DE" sz="2800" u="sng" dirty="0"/>
              <a:t>bis zum 30.06.2026 sechs Jahre </a:t>
            </a:r>
            <a:r>
              <a:rPr lang="de-DE" sz="2800" dirty="0"/>
              <a:t>alt werden</a:t>
            </a:r>
          </a:p>
          <a:p>
            <a:pPr marL="285750" indent="-285750">
              <a:buFontTx/>
              <a:buChar char="-"/>
            </a:pPr>
            <a:r>
              <a:rPr lang="de-DE" sz="2800" dirty="0"/>
              <a:t>Kinder, </a:t>
            </a:r>
            <a:r>
              <a:rPr lang="de-DE" sz="2800" u="sng" dirty="0"/>
              <a:t>die im Juli/August/September 6 Jahre alt werden          </a:t>
            </a:r>
            <a:r>
              <a:rPr lang="de-DE" sz="2800" b="1" u="sng" dirty="0">
                <a:solidFill>
                  <a:srgbClr val="0070C0"/>
                </a:solidFill>
              </a:rPr>
              <a:t>Einschulungskorridor</a:t>
            </a:r>
            <a:r>
              <a:rPr lang="de-DE" sz="2800" b="1" dirty="0">
                <a:solidFill>
                  <a:srgbClr val="0070C0"/>
                </a:solidFill>
              </a:rPr>
              <a:t>: </a:t>
            </a:r>
            <a:r>
              <a:rPr lang="de-DE" sz="2800" dirty="0"/>
              <a:t>Hier haben die Eltern </a:t>
            </a:r>
            <a:r>
              <a:rPr lang="de-DE" sz="2800" u="sng" dirty="0"/>
              <a:t>bis Mitte April</a:t>
            </a:r>
            <a:r>
              <a:rPr lang="de-DE" sz="2800" dirty="0"/>
              <a:t> die </a:t>
            </a:r>
            <a:r>
              <a:rPr lang="de-DE" sz="2800" dirty="0" err="1"/>
              <a:t>Mög-lichkeit</a:t>
            </a:r>
            <a:r>
              <a:rPr lang="de-DE" sz="2800" dirty="0"/>
              <a:t>, zu entscheiden, ob ihr Kind in die Schule geht. </a:t>
            </a:r>
          </a:p>
          <a:p>
            <a:pPr marL="285750" indent="-285750">
              <a:buFontTx/>
              <a:buChar char="-"/>
            </a:pPr>
            <a:r>
              <a:rPr lang="de-DE" sz="2800" dirty="0"/>
              <a:t>Bei sehr gravierenden Gründen oder Defiziten nehmen Sie bitte Kontakt mit uns auf und wir beraten Sie dann entsprechend. </a:t>
            </a:r>
            <a:r>
              <a:rPr lang="de-DE" sz="2800" u="sng" dirty="0"/>
              <a:t>Alle Eltern mit Korridorkindern</a:t>
            </a:r>
            <a:r>
              <a:rPr lang="de-DE" sz="2800" dirty="0"/>
              <a:t> erhalten ein </a:t>
            </a:r>
            <a:r>
              <a:rPr lang="de-DE" sz="2800" u="sng" dirty="0"/>
              <a:t>Formular,</a:t>
            </a:r>
            <a:r>
              <a:rPr lang="de-DE" sz="2800" dirty="0"/>
              <a:t> auf dem Sie uns Ihre Entscheidung mitteilen. Sollten Sie </a:t>
            </a:r>
            <a:r>
              <a:rPr lang="de-DE" sz="2800" u="sng" dirty="0"/>
              <a:t>sich gegen </a:t>
            </a:r>
            <a:r>
              <a:rPr lang="de-DE" sz="2800" dirty="0"/>
              <a:t>einen Schulbesuch entscheiden, gilt dies </a:t>
            </a:r>
            <a:r>
              <a:rPr lang="de-DE" sz="2800" u="sng" dirty="0"/>
              <a:t>nicht</a:t>
            </a:r>
            <a:r>
              <a:rPr lang="de-DE" sz="2800" dirty="0"/>
              <a:t> als Zurückstellung! Es sollte in diesem zusätzlichen Jahr allerdings eine gezielte Förderung zum Ausgleich von vorhandenen Defiziten erfolgen. </a:t>
            </a:r>
            <a:r>
              <a:rPr lang="de-DE" sz="2400" u="sng" dirty="0">
                <a:solidFill>
                  <a:srgbClr val="0070C0"/>
                </a:solidFill>
              </a:rPr>
              <a:t>Rückgabe </a:t>
            </a:r>
            <a:r>
              <a:rPr lang="de-DE" sz="2400" b="1" u="sng" dirty="0">
                <a:solidFill>
                  <a:srgbClr val="0070C0"/>
                </a:solidFill>
              </a:rPr>
              <a:t>Formular bis 10.04</a:t>
            </a:r>
            <a:r>
              <a:rPr lang="de-DE" sz="2800" b="1" u="sng" dirty="0">
                <a:solidFill>
                  <a:srgbClr val="0070C0"/>
                </a:solidFill>
              </a:rPr>
              <a:t>.</a:t>
            </a:r>
          </a:p>
          <a:p>
            <a:pPr marL="285750" indent="-285750">
              <a:buFontTx/>
              <a:buChar char="-"/>
            </a:pPr>
            <a:r>
              <a:rPr lang="de-DE" sz="2400" u="sng" dirty="0">
                <a:solidFill>
                  <a:srgbClr val="0070C0"/>
                </a:solidFill>
              </a:rPr>
              <a:t>Bitte Unterlagen abgeben, damit wir Sie kontaktieren können!</a:t>
            </a:r>
          </a:p>
          <a:p>
            <a:pPr marL="285750" indent="-285750">
              <a:buFontTx/>
              <a:buChar char="-"/>
            </a:pPr>
            <a:endParaRPr lang="de-DE" dirty="0"/>
          </a:p>
        </p:txBody>
      </p:sp>
      <p:sp>
        <p:nvSpPr>
          <p:cNvPr id="3" name="Pfeil: nach rechts 2">
            <a:extLst>
              <a:ext uri="{FF2B5EF4-FFF2-40B4-BE49-F238E27FC236}">
                <a16:creationId xmlns:a16="http://schemas.microsoft.com/office/drawing/2014/main" id="{5F82D672-0A57-43DB-AEA1-402656701B7D}"/>
              </a:ext>
            </a:extLst>
          </p:cNvPr>
          <p:cNvSpPr/>
          <p:nvPr/>
        </p:nvSpPr>
        <p:spPr>
          <a:xfrm>
            <a:off x="8999421" y="1659670"/>
            <a:ext cx="550415" cy="36398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06125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4B3CF7F-5E2E-4A6E-A501-46E589A4FDDE}"/>
              </a:ext>
            </a:extLst>
          </p:cNvPr>
          <p:cNvSpPr txBox="1"/>
          <p:nvPr/>
        </p:nvSpPr>
        <p:spPr>
          <a:xfrm>
            <a:off x="142478" y="0"/>
            <a:ext cx="11691891" cy="7417415"/>
          </a:xfrm>
          <a:prstGeom prst="rect">
            <a:avLst/>
          </a:prstGeom>
          <a:noFill/>
        </p:spPr>
        <p:txBody>
          <a:bodyPr wrap="square" rtlCol="0">
            <a:spAutoFit/>
          </a:bodyPr>
          <a:lstStyle/>
          <a:p>
            <a:r>
              <a:rPr lang="de-DE" sz="2800" u="sng" dirty="0"/>
              <a:t>•Zurückstellung: </a:t>
            </a:r>
            <a:r>
              <a:rPr lang="de-DE" sz="2800" dirty="0"/>
              <a:t>Wenn Sie Ihr </a:t>
            </a:r>
            <a:r>
              <a:rPr lang="de-DE" sz="2800" u="sng" dirty="0"/>
              <a:t>schulpflichtiges Kind begründet </a:t>
            </a:r>
            <a:r>
              <a:rPr lang="de-DE" sz="2800" dirty="0"/>
              <a:t>zurück stellen lassen möchten, nehmen Sie für eine Beratung bitte Kontakt mit uns auf!</a:t>
            </a:r>
          </a:p>
          <a:p>
            <a:r>
              <a:rPr lang="de-DE" sz="2800" dirty="0"/>
              <a:t>•</a:t>
            </a:r>
            <a:r>
              <a:rPr lang="de-DE" sz="2800" u="sng" dirty="0"/>
              <a:t>Kinder, die von Oktober bis Dezember 6 Jahre alt werden (Kann-Kinder)</a:t>
            </a:r>
            <a:r>
              <a:rPr lang="de-DE" sz="2800" dirty="0"/>
              <a:t>, können auf Antrag der Eltern eingeschult werden          Kontaktaufnahme zur Beratung; bitte geben Sie uns Bescheid, ob Ihr Kind kommt oder nicht.</a:t>
            </a:r>
          </a:p>
          <a:p>
            <a:r>
              <a:rPr lang="de-DE" sz="2800" dirty="0"/>
              <a:t>• Ihr Kind muss an der </a:t>
            </a:r>
            <a:r>
              <a:rPr lang="de-DE" sz="2800" u="sng" dirty="0"/>
              <a:t>Sprengelschule</a:t>
            </a:r>
            <a:r>
              <a:rPr lang="de-DE" sz="2800" dirty="0"/>
              <a:t> angemeldet werden, </a:t>
            </a:r>
            <a:r>
              <a:rPr lang="de-DE" sz="2800" u="sng" dirty="0"/>
              <a:t>dort</a:t>
            </a:r>
            <a:r>
              <a:rPr lang="de-DE" sz="2800" dirty="0"/>
              <a:t> stellen Sie einen </a:t>
            </a:r>
            <a:r>
              <a:rPr lang="de-DE" sz="2800" u="sng" dirty="0"/>
              <a:t>möglichen Gastschulantrag</a:t>
            </a:r>
            <a:r>
              <a:rPr lang="de-DE" sz="2800" dirty="0"/>
              <a:t>. Gastschulanträge werden geprüft. </a:t>
            </a:r>
            <a:r>
              <a:rPr lang="de-DE" sz="2800" dirty="0">
                <a:latin typeface="Calibri" panose="020F0502020204030204" pitchFamily="34" charset="0"/>
                <a:ea typeface="Calibri" panose="020F0502020204030204" pitchFamily="34" charset="0"/>
                <a:cs typeface="Calibri" panose="020F0502020204030204" pitchFamily="34" charset="0"/>
              </a:rPr>
              <a:t>→Info</a:t>
            </a:r>
            <a:endParaRPr lang="de-DE" sz="2800" dirty="0"/>
          </a:p>
          <a:p>
            <a:r>
              <a:rPr lang="de-DE" sz="2800" dirty="0"/>
              <a:t>•Es </a:t>
            </a:r>
            <a:r>
              <a:rPr lang="de-DE" sz="2800" b="1" dirty="0">
                <a:solidFill>
                  <a:srgbClr val="FF0000"/>
                </a:solidFill>
              </a:rPr>
              <a:t>gibt in diesem Jahr kein gesondertes Schulspiel, keinen „Einschreibetag“.</a:t>
            </a:r>
          </a:p>
          <a:p>
            <a:r>
              <a:rPr lang="de-DE" sz="2800" u="sng" dirty="0"/>
              <a:t>Hintergrund: </a:t>
            </a:r>
            <a:r>
              <a:rPr lang="de-DE" sz="2800" dirty="0"/>
              <a:t>Kinder kommen recht regelmäßig zu den Schnupperstunden.</a:t>
            </a:r>
          </a:p>
          <a:p>
            <a:r>
              <a:rPr lang="de-DE" sz="2800" dirty="0"/>
              <a:t>• </a:t>
            </a:r>
            <a:r>
              <a:rPr lang="de-DE" sz="2800" u="sng" dirty="0"/>
              <a:t>Bei Unsicherheiten: </a:t>
            </a:r>
            <a:r>
              <a:rPr lang="de-DE" sz="2800" dirty="0"/>
              <a:t>es gibt ausgewiesene Termine für „langes Schulspiel“; Sie können auf uns zukommen, </a:t>
            </a:r>
            <a:r>
              <a:rPr lang="de-DE" sz="2800" u="sng" dirty="0"/>
              <a:t>wenn Sie sich unsicher sind </a:t>
            </a:r>
            <a:r>
              <a:rPr lang="de-DE" sz="2800" dirty="0"/>
              <a:t>oder </a:t>
            </a:r>
            <a:r>
              <a:rPr lang="de-DE" sz="2800" u="sng" dirty="0"/>
              <a:t>wir kontaktieren </a:t>
            </a:r>
            <a:r>
              <a:rPr lang="de-DE" sz="2800" dirty="0"/>
              <a:t>S</a:t>
            </a:r>
            <a:r>
              <a:rPr lang="de-DE" sz="2800" u="sng" dirty="0"/>
              <a:t>ie, </a:t>
            </a:r>
            <a:r>
              <a:rPr lang="de-DE" sz="2800" dirty="0"/>
              <a:t>sollte uns bei den Schnupperstunden etwas auffallen           KEINE PANIK! Trotz eines „Schulspiels“ kann Ihr Kind zur Schule kommen          Beratung findet statt und ggf. </a:t>
            </a:r>
            <a:r>
              <a:rPr lang="de-DE" sz="2800" u="sng" dirty="0"/>
              <a:t>Entscheidung gemeinsam mit Ihnen </a:t>
            </a:r>
            <a:r>
              <a:rPr lang="de-DE" sz="2800" dirty="0"/>
              <a:t>für oder gegen Schulbesuch;</a:t>
            </a:r>
          </a:p>
          <a:p>
            <a:r>
              <a:rPr lang="de-DE" sz="2800" dirty="0"/>
              <a:t>• Kinder, die erst zugezogen sind oder kaum in den Schnupperstunden waren </a:t>
            </a:r>
            <a:r>
              <a:rPr lang="de-DE" sz="2800" dirty="0">
                <a:latin typeface="Calibri" panose="020F0502020204030204" pitchFamily="34" charset="0"/>
                <a:ea typeface="Calibri" panose="020F0502020204030204" pitchFamily="34" charset="0"/>
                <a:cs typeface="Calibri" panose="020F0502020204030204" pitchFamily="34" charset="0"/>
              </a:rPr>
              <a:t>→extra Schulspiel;</a:t>
            </a:r>
            <a:endParaRPr lang="de-DE" sz="2800" dirty="0"/>
          </a:p>
          <a:p>
            <a:endParaRPr lang="de-DE" sz="2800" b="1" dirty="0">
              <a:solidFill>
                <a:srgbClr val="FF0000"/>
              </a:solidFill>
            </a:endParaRPr>
          </a:p>
        </p:txBody>
      </p:sp>
      <p:sp>
        <p:nvSpPr>
          <p:cNvPr id="5" name="Pfeil: nach rechts 4">
            <a:extLst>
              <a:ext uri="{FF2B5EF4-FFF2-40B4-BE49-F238E27FC236}">
                <a16:creationId xmlns:a16="http://schemas.microsoft.com/office/drawing/2014/main" id="{5778F71A-0C78-40AB-964F-1AB898704C8A}"/>
              </a:ext>
            </a:extLst>
          </p:cNvPr>
          <p:cNvSpPr/>
          <p:nvPr/>
        </p:nvSpPr>
        <p:spPr>
          <a:xfrm>
            <a:off x="7361330" y="1436914"/>
            <a:ext cx="683580" cy="285179"/>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2" name="Pfeil: nach rechts 1">
            <a:extLst>
              <a:ext uri="{FF2B5EF4-FFF2-40B4-BE49-F238E27FC236}">
                <a16:creationId xmlns:a16="http://schemas.microsoft.com/office/drawing/2014/main" id="{4D42196A-85E8-258D-3BF1-70BD481A319F}"/>
              </a:ext>
            </a:extLst>
          </p:cNvPr>
          <p:cNvSpPr/>
          <p:nvPr/>
        </p:nvSpPr>
        <p:spPr>
          <a:xfrm>
            <a:off x="8568089" y="4842588"/>
            <a:ext cx="683580" cy="25096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3" name="Pfeil: nach rechts 2">
            <a:extLst>
              <a:ext uri="{FF2B5EF4-FFF2-40B4-BE49-F238E27FC236}">
                <a16:creationId xmlns:a16="http://schemas.microsoft.com/office/drawing/2014/main" id="{3CAA3C39-FF89-EB0F-E343-BE643F8C2476}"/>
              </a:ext>
            </a:extLst>
          </p:cNvPr>
          <p:cNvSpPr/>
          <p:nvPr/>
        </p:nvSpPr>
        <p:spPr>
          <a:xfrm>
            <a:off x="8661395" y="5236445"/>
            <a:ext cx="683580" cy="25096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t>           </a:t>
            </a:r>
          </a:p>
        </p:txBody>
      </p:sp>
    </p:spTree>
    <p:extLst>
      <p:ext uri="{BB962C8B-B14F-4D97-AF65-F5344CB8AC3E}">
        <p14:creationId xmlns:p14="http://schemas.microsoft.com/office/powerpoint/2010/main" val="418149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82CA276-8F9A-4CC6-98A3-4E5716609245}"/>
              </a:ext>
            </a:extLst>
          </p:cNvPr>
          <p:cNvSpPr txBox="1"/>
          <p:nvPr/>
        </p:nvSpPr>
        <p:spPr>
          <a:xfrm>
            <a:off x="735106" y="537881"/>
            <a:ext cx="10318376" cy="6555641"/>
          </a:xfrm>
          <a:prstGeom prst="rect">
            <a:avLst/>
          </a:prstGeom>
          <a:noFill/>
        </p:spPr>
        <p:txBody>
          <a:bodyPr wrap="square" rtlCol="0">
            <a:spAutoFit/>
          </a:bodyPr>
          <a:lstStyle/>
          <a:p>
            <a:r>
              <a:rPr lang="de-DE" sz="2800" u="sng" dirty="0">
                <a:solidFill>
                  <a:srgbClr val="FF0000"/>
                </a:solidFill>
              </a:rPr>
              <a:t>Zeitschiene:</a:t>
            </a:r>
          </a:p>
          <a:p>
            <a:r>
              <a:rPr lang="de-DE" sz="2800" u="sng" dirty="0">
                <a:solidFill>
                  <a:srgbClr val="FF0000"/>
                </a:solidFill>
              </a:rPr>
              <a:t>Februar:</a:t>
            </a:r>
          </a:p>
          <a:p>
            <a:r>
              <a:rPr lang="de-DE" sz="2800" dirty="0"/>
              <a:t>-    Eltern von </a:t>
            </a:r>
            <a:r>
              <a:rPr lang="de-DE" sz="2800" u="sng" dirty="0"/>
              <a:t>Korridorkindern</a:t>
            </a:r>
            <a:r>
              <a:rPr lang="de-DE" sz="2800" dirty="0"/>
              <a:t> erhalten Formular zur Rückmeldung.</a:t>
            </a:r>
          </a:p>
          <a:p>
            <a:pPr marL="457200" indent="-457200">
              <a:buFontTx/>
              <a:buChar char="-"/>
            </a:pPr>
            <a:r>
              <a:rPr lang="de-DE" sz="2800" dirty="0"/>
              <a:t>Bitte Rücklauf der fehlenden Unterlagen!</a:t>
            </a:r>
          </a:p>
          <a:p>
            <a:pPr marL="457200" indent="-457200">
              <a:buFontTx/>
              <a:buChar char="-"/>
            </a:pPr>
            <a:r>
              <a:rPr lang="de-DE" sz="2800" dirty="0"/>
              <a:t>Rücklauf der Ganztagesumfrage </a:t>
            </a:r>
          </a:p>
          <a:p>
            <a:pPr marL="457200" indent="-457200">
              <a:buFontTx/>
              <a:buChar char="-"/>
            </a:pPr>
            <a:r>
              <a:rPr lang="de-DE" sz="2800" dirty="0"/>
              <a:t>Mögliche Terminvereinbarung für gesonderte Schulspiele im März</a:t>
            </a:r>
          </a:p>
          <a:p>
            <a:endParaRPr lang="de-DE" sz="2800" dirty="0"/>
          </a:p>
          <a:p>
            <a:r>
              <a:rPr lang="de-DE" sz="2800" u="sng" dirty="0">
                <a:solidFill>
                  <a:srgbClr val="FF0000"/>
                </a:solidFill>
              </a:rPr>
              <a:t>Frühjahr</a:t>
            </a:r>
            <a:r>
              <a:rPr lang="de-DE" sz="2800" dirty="0">
                <a:solidFill>
                  <a:srgbClr val="FF0000"/>
                </a:solidFill>
              </a:rPr>
              <a:t>:</a:t>
            </a:r>
            <a:r>
              <a:rPr lang="de-DE" sz="2800" dirty="0"/>
              <a:t>  Unterlagen werden bearbeitet; Entscheidung über Ganztagesklasse ja oder nein (über die Kindergärten machen wir einen Aushang); </a:t>
            </a:r>
          </a:p>
          <a:p>
            <a:r>
              <a:rPr lang="de-DE" sz="2800" u="sng" dirty="0">
                <a:solidFill>
                  <a:srgbClr val="FF0000"/>
                </a:solidFill>
              </a:rPr>
              <a:t>Ende Juni/Anfang Juli:</a:t>
            </a:r>
          </a:p>
          <a:p>
            <a:r>
              <a:rPr lang="de-DE" sz="2800" dirty="0"/>
              <a:t>Nochmaliger Elternabend „Rund um den ersten Schultag“; Kooperationsverträge für Ganztageseltern werden dabei ausgegeben und erläutert; </a:t>
            </a:r>
          </a:p>
          <a:p>
            <a:endParaRPr lang="de-DE" sz="2800" dirty="0"/>
          </a:p>
        </p:txBody>
      </p:sp>
    </p:spTree>
    <p:extLst>
      <p:ext uri="{BB962C8B-B14F-4D97-AF65-F5344CB8AC3E}">
        <p14:creationId xmlns:p14="http://schemas.microsoft.com/office/powerpoint/2010/main" val="33907478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1259</Words>
  <Application>Microsoft Office PowerPoint</Application>
  <PresentationFormat>Breitbild</PresentationFormat>
  <Paragraphs>81</Paragraphs>
  <Slides>12</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12</vt:i4>
      </vt:variant>
    </vt:vector>
  </HeadingPairs>
  <TitlesOfParts>
    <vt:vector size="17" baseType="lpstr">
      <vt:lpstr>Arial</vt:lpstr>
      <vt:lpstr>Calibri</vt:lpstr>
      <vt:lpstr>Calibri Light</vt:lpstr>
      <vt:lpstr>Office</vt:lpstr>
      <vt:lpstr>Document</vt:lpstr>
      <vt:lpstr>Herzlich Willkommen an der Grundschule Petershausen!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an der Grundschule Petershausen!</dc:title>
  <dc:creator>Schulleitung</dc:creator>
  <cp:lastModifiedBy>Schulleitung</cp:lastModifiedBy>
  <cp:revision>97</cp:revision>
  <dcterms:created xsi:type="dcterms:W3CDTF">2022-01-20T14:58:31Z</dcterms:created>
  <dcterms:modified xsi:type="dcterms:W3CDTF">2026-02-01T11:50:39Z</dcterms:modified>
</cp:coreProperties>
</file>